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Lst>
  <p:sldSz cx="21945600" cy="164592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90D"/>
    <a:srgbClr val="EFE56E"/>
    <a:srgbClr val="FF0000"/>
    <a:srgbClr val="152B6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04" y="136"/>
      </p:cViewPr>
      <p:guideLst>
        <p:guide orient="horz" pos="5184"/>
        <p:guide pos="6912"/>
      </p:guideLst>
    </p:cSldViewPr>
  </p:slideViewPr>
  <p:outlineViewPr>
    <p:cViewPr>
      <p:scale>
        <a:sx n="66" d="100"/>
        <a:sy n="66"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vhp498:Desktop:APP%20Study:VALIDATION:Combined_app_valid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scatterChart>
        <c:scatterStyle val="lineMarker"/>
        <c:varyColors val="0"/>
        <c:ser>
          <c:idx val="0"/>
          <c:order val="0"/>
          <c:tx>
            <c:v>Epilepsy</c:v>
          </c:tx>
          <c:spPr>
            <a:ln w="47625">
              <a:noFill/>
            </a:ln>
          </c:spPr>
          <c:marker>
            <c:spPr>
              <a:solidFill>
                <a:srgbClr val="0000FF"/>
              </a:solidFill>
            </c:spPr>
          </c:marker>
          <c:xVal>
            <c:numRef>
              <c:f>'E NE and U'!$A$2:$A$111</c:f>
              <c:numCache>
                <c:formatCode>General</c:formatCode>
                <c:ptCount val="110"/>
                <c:pt idx="0">
                  <c:v>1.0</c:v>
                </c:pt>
                <c:pt idx="1">
                  <c:v>2.0</c:v>
                </c:pt>
                <c:pt idx="2">
                  <c:v>3.0</c:v>
                </c:pt>
                <c:pt idx="3">
                  <c:v>4.0</c:v>
                </c:pt>
                <c:pt idx="4">
                  <c:v>5.0</c:v>
                </c:pt>
                <c:pt idx="5">
                  <c:v>6.0</c:v>
                </c:pt>
                <c:pt idx="6">
                  <c:v>7.0</c:v>
                </c:pt>
                <c:pt idx="7">
                  <c:v>8.0</c:v>
                </c:pt>
                <c:pt idx="8">
                  <c:v>9.0</c:v>
                </c:pt>
                <c:pt idx="9">
                  <c:v>10.0</c:v>
                </c:pt>
                <c:pt idx="10">
                  <c:v>11.0</c:v>
                </c:pt>
                <c:pt idx="11">
                  <c:v>12.0</c:v>
                </c:pt>
                <c:pt idx="12">
                  <c:v>13.0</c:v>
                </c:pt>
                <c:pt idx="13">
                  <c:v>14.0</c:v>
                </c:pt>
                <c:pt idx="14">
                  <c:v>15.0</c:v>
                </c:pt>
                <c:pt idx="15">
                  <c:v>16.0</c:v>
                </c:pt>
                <c:pt idx="16">
                  <c:v>17.0</c:v>
                </c:pt>
                <c:pt idx="17">
                  <c:v>18.0</c:v>
                </c:pt>
                <c:pt idx="18">
                  <c:v>19.0</c:v>
                </c:pt>
                <c:pt idx="19">
                  <c:v>20.0</c:v>
                </c:pt>
                <c:pt idx="20">
                  <c:v>21.0</c:v>
                </c:pt>
                <c:pt idx="21">
                  <c:v>22.0</c:v>
                </c:pt>
                <c:pt idx="22">
                  <c:v>23.0</c:v>
                </c:pt>
                <c:pt idx="23">
                  <c:v>24.0</c:v>
                </c:pt>
                <c:pt idx="24">
                  <c:v>25.0</c:v>
                </c:pt>
                <c:pt idx="25">
                  <c:v>26.0</c:v>
                </c:pt>
                <c:pt idx="26">
                  <c:v>27.0</c:v>
                </c:pt>
                <c:pt idx="27">
                  <c:v>28.0</c:v>
                </c:pt>
                <c:pt idx="28">
                  <c:v>29.0</c:v>
                </c:pt>
                <c:pt idx="29">
                  <c:v>30.0</c:v>
                </c:pt>
                <c:pt idx="30">
                  <c:v>31.0</c:v>
                </c:pt>
                <c:pt idx="31">
                  <c:v>32.0</c:v>
                </c:pt>
                <c:pt idx="32">
                  <c:v>33.0</c:v>
                </c:pt>
                <c:pt idx="33">
                  <c:v>34.0</c:v>
                </c:pt>
                <c:pt idx="34">
                  <c:v>35.0</c:v>
                </c:pt>
                <c:pt idx="35">
                  <c:v>36.0</c:v>
                </c:pt>
                <c:pt idx="36">
                  <c:v>37.0</c:v>
                </c:pt>
                <c:pt idx="37">
                  <c:v>38.0</c:v>
                </c:pt>
                <c:pt idx="38">
                  <c:v>39.0</c:v>
                </c:pt>
                <c:pt idx="39">
                  <c:v>40.0</c:v>
                </c:pt>
                <c:pt idx="40">
                  <c:v>41.0</c:v>
                </c:pt>
                <c:pt idx="41">
                  <c:v>42.0</c:v>
                </c:pt>
                <c:pt idx="42">
                  <c:v>43.0</c:v>
                </c:pt>
                <c:pt idx="43">
                  <c:v>44.0</c:v>
                </c:pt>
                <c:pt idx="44">
                  <c:v>45.0</c:v>
                </c:pt>
                <c:pt idx="45">
                  <c:v>46.0</c:v>
                </c:pt>
                <c:pt idx="46">
                  <c:v>47.0</c:v>
                </c:pt>
                <c:pt idx="47">
                  <c:v>48.0</c:v>
                </c:pt>
                <c:pt idx="48">
                  <c:v>49.0</c:v>
                </c:pt>
                <c:pt idx="49">
                  <c:v>50.0</c:v>
                </c:pt>
                <c:pt idx="50">
                  <c:v>51.0</c:v>
                </c:pt>
                <c:pt idx="51">
                  <c:v>52.0</c:v>
                </c:pt>
                <c:pt idx="52">
                  <c:v>53.0</c:v>
                </c:pt>
                <c:pt idx="53">
                  <c:v>54.0</c:v>
                </c:pt>
                <c:pt idx="54">
                  <c:v>55.0</c:v>
                </c:pt>
                <c:pt idx="55">
                  <c:v>56.0</c:v>
                </c:pt>
                <c:pt idx="56">
                  <c:v>57.0</c:v>
                </c:pt>
                <c:pt idx="57">
                  <c:v>58.0</c:v>
                </c:pt>
                <c:pt idx="58">
                  <c:v>59.0</c:v>
                </c:pt>
                <c:pt idx="59">
                  <c:v>60.0</c:v>
                </c:pt>
                <c:pt idx="60">
                  <c:v>61.0</c:v>
                </c:pt>
                <c:pt idx="61">
                  <c:v>62.0</c:v>
                </c:pt>
                <c:pt idx="62">
                  <c:v>63.0</c:v>
                </c:pt>
                <c:pt idx="63">
                  <c:v>64.0</c:v>
                </c:pt>
                <c:pt idx="64">
                  <c:v>65.0</c:v>
                </c:pt>
                <c:pt idx="65">
                  <c:v>66.0</c:v>
                </c:pt>
                <c:pt idx="66">
                  <c:v>67.0</c:v>
                </c:pt>
                <c:pt idx="67">
                  <c:v>68.0</c:v>
                </c:pt>
                <c:pt idx="68">
                  <c:v>69.0</c:v>
                </c:pt>
                <c:pt idx="69">
                  <c:v>70.0</c:v>
                </c:pt>
                <c:pt idx="70">
                  <c:v>71.0</c:v>
                </c:pt>
                <c:pt idx="71">
                  <c:v>72.0</c:v>
                </c:pt>
                <c:pt idx="72">
                  <c:v>73.0</c:v>
                </c:pt>
                <c:pt idx="73">
                  <c:v>74.0</c:v>
                </c:pt>
                <c:pt idx="74">
                  <c:v>75.0</c:v>
                </c:pt>
                <c:pt idx="75">
                  <c:v>76.0</c:v>
                </c:pt>
                <c:pt idx="76">
                  <c:v>77.0</c:v>
                </c:pt>
                <c:pt idx="77">
                  <c:v>78.0</c:v>
                </c:pt>
                <c:pt idx="78">
                  <c:v>79.0</c:v>
                </c:pt>
                <c:pt idx="79">
                  <c:v>80.0</c:v>
                </c:pt>
                <c:pt idx="80">
                  <c:v>81.0</c:v>
                </c:pt>
                <c:pt idx="81">
                  <c:v>82.0</c:v>
                </c:pt>
                <c:pt idx="82">
                  <c:v>83.0</c:v>
                </c:pt>
                <c:pt idx="83">
                  <c:v>84.0</c:v>
                </c:pt>
                <c:pt idx="84">
                  <c:v>85.0</c:v>
                </c:pt>
                <c:pt idx="85">
                  <c:v>86.0</c:v>
                </c:pt>
                <c:pt idx="86">
                  <c:v>87.0</c:v>
                </c:pt>
                <c:pt idx="87">
                  <c:v>88.0</c:v>
                </c:pt>
                <c:pt idx="88">
                  <c:v>89.0</c:v>
                </c:pt>
                <c:pt idx="89">
                  <c:v>90.0</c:v>
                </c:pt>
                <c:pt idx="90">
                  <c:v>91.0</c:v>
                </c:pt>
                <c:pt idx="91">
                  <c:v>92.0</c:v>
                </c:pt>
                <c:pt idx="92">
                  <c:v>93.0</c:v>
                </c:pt>
                <c:pt idx="93">
                  <c:v>94.0</c:v>
                </c:pt>
                <c:pt idx="94">
                  <c:v>95.0</c:v>
                </c:pt>
                <c:pt idx="95">
                  <c:v>96.0</c:v>
                </c:pt>
                <c:pt idx="96">
                  <c:v>97.0</c:v>
                </c:pt>
                <c:pt idx="97">
                  <c:v>98.0</c:v>
                </c:pt>
                <c:pt idx="98">
                  <c:v>99.0</c:v>
                </c:pt>
                <c:pt idx="99">
                  <c:v>100.0</c:v>
                </c:pt>
                <c:pt idx="100">
                  <c:v>101.0</c:v>
                </c:pt>
                <c:pt idx="101">
                  <c:v>102.0</c:v>
                </c:pt>
                <c:pt idx="102">
                  <c:v>103.0</c:v>
                </c:pt>
                <c:pt idx="103">
                  <c:v>104.0</c:v>
                </c:pt>
                <c:pt idx="104">
                  <c:v>105.0</c:v>
                </c:pt>
                <c:pt idx="105">
                  <c:v>106.0</c:v>
                </c:pt>
                <c:pt idx="106">
                  <c:v>107.0</c:v>
                </c:pt>
                <c:pt idx="107">
                  <c:v>108.0</c:v>
                </c:pt>
                <c:pt idx="108">
                  <c:v>109.0</c:v>
                </c:pt>
                <c:pt idx="109">
                  <c:v>110.0</c:v>
                </c:pt>
              </c:numCache>
            </c:numRef>
          </c:xVal>
          <c:yVal>
            <c:numRef>
              <c:f>'E NE and U'!$B$2:$B$111</c:f>
              <c:numCache>
                <c:formatCode>General</c:formatCode>
                <c:ptCount val="110"/>
                <c:pt idx="0">
                  <c:v>14.0</c:v>
                </c:pt>
                <c:pt idx="1">
                  <c:v>43.0</c:v>
                </c:pt>
                <c:pt idx="2">
                  <c:v>55.0</c:v>
                </c:pt>
                <c:pt idx="3">
                  <c:v>55.0</c:v>
                </c:pt>
                <c:pt idx="4">
                  <c:v>64.0</c:v>
                </c:pt>
                <c:pt idx="5">
                  <c:v>64.0</c:v>
                </c:pt>
                <c:pt idx="6">
                  <c:v>65.0</c:v>
                </c:pt>
                <c:pt idx="7">
                  <c:v>69.0</c:v>
                </c:pt>
                <c:pt idx="8">
                  <c:v>78.0</c:v>
                </c:pt>
                <c:pt idx="9">
                  <c:v>85.0</c:v>
                </c:pt>
                <c:pt idx="10">
                  <c:v>85.0</c:v>
                </c:pt>
                <c:pt idx="11">
                  <c:v>86.0</c:v>
                </c:pt>
                <c:pt idx="12">
                  <c:v>86.0</c:v>
                </c:pt>
                <c:pt idx="13">
                  <c:v>93.0</c:v>
                </c:pt>
                <c:pt idx="14">
                  <c:v>94.0</c:v>
                </c:pt>
                <c:pt idx="15">
                  <c:v>94.0</c:v>
                </c:pt>
                <c:pt idx="16">
                  <c:v>94.0</c:v>
                </c:pt>
                <c:pt idx="17">
                  <c:v>96.0</c:v>
                </c:pt>
                <c:pt idx="18">
                  <c:v>96.0</c:v>
                </c:pt>
                <c:pt idx="19">
                  <c:v>96.0</c:v>
                </c:pt>
                <c:pt idx="20">
                  <c:v>96.0</c:v>
                </c:pt>
                <c:pt idx="21">
                  <c:v>97.0</c:v>
                </c:pt>
                <c:pt idx="22">
                  <c:v>97.0</c:v>
                </c:pt>
                <c:pt idx="23">
                  <c:v>97.0</c:v>
                </c:pt>
                <c:pt idx="24">
                  <c:v>97.0</c:v>
                </c:pt>
                <c:pt idx="25">
                  <c:v>98.0</c:v>
                </c:pt>
                <c:pt idx="26">
                  <c:v>98.0</c:v>
                </c:pt>
                <c:pt idx="27">
                  <c:v>98.0</c:v>
                </c:pt>
                <c:pt idx="28">
                  <c:v>98.0</c:v>
                </c:pt>
                <c:pt idx="29">
                  <c:v>98.0</c:v>
                </c:pt>
                <c:pt idx="30">
                  <c:v>98.0</c:v>
                </c:pt>
                <c:pt idx="31">
                  <c:v>98.0</c:v>
                </c:pt>
                <c:pt idx="32">
                  <c:v>98.0</c:v>
                </c:pt>
                <c:pt idx="33">
                  <c:v>99.0</c:v>
                </c:pt>
                <c:pt idx="34">
                  <c:v>99.0</c:v>
                </c:pt>
                <c:pt idx="35">
                  <c:v>99.0</c:v>
                </c:pt>
                <c:pt idx="36">
                  <c:v>99.0</c:v>
                </c:pt>
                <c:pt idx="37">
                  <c:v>99.0</c:v>
                </c:pt>
                <c:pt idx="38">
                  <c:v>99.0</c:v>
                </c:pt>
                <c:pt idx="39">
                  <c:v>99.0</c:v>
                </c:pt>
                <c:pt idx="40">
                  <c:v>99.0</c:v>
                </c:pt>
                <c:pt idx="41">
                  <c:v>100.0</c:v>
                </c:pt>
                <c:pt idx="42">
                  <c:v>100.0</c:v>
                </c:pt>
                <c:pt idx="43">
                  <c:v>100.0</c:v>
                </c:pt>
                <c:pt idx="44">
                  <c:v>100.0</c:v>
                </c:pt>
                <c:pt idx="45">
                  <c:v>100.0</c:v>
                </c:pt>
                <c:pt idx="46">
                  <c:v>100.0</c:v>
                </c:pt>
                <c:pt idx="47">
                  <c:v>100.0</c:v>
                </c:pt>
                <c:pt idx="48">
                  <c:v>100.0</c:v>
                </c:pt>
                <c:pt idx="49">
                  <c:v>100.0</c:v>
                </c:pt>
                <c:pt idx="50">
                  <c:v>100.0</c:v>
                </c:pt>
                <c:pt idx="51">
                  <c:v>100.0</c:v>
                </c:pt>
                <c:pt idx="52">
                  <c:v>100.0</c:v>
                </c:pt>
                <c:pt idx="53">
                  <c:v>100.0</c:v>
                </c:pt>
                <c:pt idx="54">
                  <c:v>100.0</c:v>
                </c:pt>
                <c:pt idx="55">
                  <c:v>100.0</c:v>
                </c:pt>
                <c:pt idx="56">
                  <c:v>100.0</c:v>
                </c:pt>
                <c:pt idx="57">
                  <c:v>100.0</c:v>
                </c:pt>
                <c:pt idx="58">
                  <c:v>100.0</c:v>
                </c:pt>
                <c:pt idx="59">
                  <c:v>100.0</c:v>
                </c:pt>
                <c:pt idx="60">
                  <c:v>100.0</c:v>
                </c:pt>
                <c:pt idx="61">
                  <c:v>100.0</c:v>
                </c:pt>
                <c:pt idx="62">
                  <c:v>100.0</c:v>
                </c:pt>
                <c:pt idx="63">
                  <c:v>100.0</c:v>
                </c:pt>
                <c:pt idx="64">
                  <c:v>100.0</c:v>
                </c:pt>
                <c:pt idx="65">
                  <c:v>100.0</c:v>
                </c:pt>
                <c:pt idx="66">
                  <c:v>100.0</c:v>
                </c:pt>
                <c:pt idx="67">
                  <c:v>100.0</c:v>
                </c:pt>
                <c:pt idx="68">
                  <c:v>100.0</c:v>
                </c:pt>
                <c:pt idx="69">
                  <c:v>100.0</c:v>
                </c:pt>
                <c:pt idx="70">
                  <c:v>100.0</c:v>
                </c:pt>
                <c:pt idx="71">
                  <c:v>100.0</c:v>
                </c:pt>
                <c:pt idx="72">
                  <c:v>100.0</c:v>
                </c:pt>
                <c:pt idx="73">
                  <c:v>100.0</c:v>
                </c:pt>
                <c:pt idx="74">
                  <c:v>100.0</c:v>
                </c:pt>
                <c:pt idx="75">
                  <c:v>100.0</c:v>
                </c:pt>
                <c:pt idx="76">
                  <c:v>100.0</c:v>
                </c:pt>
                <c:pt idx="77">
                  <c:v>100.0</c:v>
                </c:pt>
                <c:pt idx="78">
                  <c:v>100.0</c:v>
                </c:pt>
                <c:pt idx="79">
                  <c:v>100.0</c:v>
                </c:pt>
                <c:pt idx="80">
                  <c:v>100.0</c:v>
                </c:pt>
                <c:pt idx="81">
                  <c:v>100.0</c:v>
                </c:pt>
                <c:pt idx="82">
                  <c:v>100.0</c:v>
                </c:pt>
                <c:pt idx="83">
                  <c:v>100.0</c:v>
                </c:pt>
                <c:pt idx="84">
                  <c:v>100.0</c:v>
                </c:pt>
                <c:pt idx="85">
                  <c:v>100.0</c:v>
                </c:pt>
                <c:pt idx="86">
                  <c:v>100.0</c:v>
                </c:pt>
                <c:pt idx="87">
                  <c:v>100.0</c:v>
                </c:pt>
                <c:pt idx="88">
                  <c:v>100.0</c:v>
                </c:pt>
                <c:pt idx="89">
                  <c:v>100.0</c:v>
                </c:pt>
                <c:pt idx="90">
                  <c:v>100.0</c:v>
                </c:pt>
                <c:pt idx="91">
                  <c:v>100.0</c:v>
                </c:pt>
                <c:pt idx="92">
                  <c:v>100.0</c:v>
                </c:pt>
                <c:pt idx="93">
                  <c:v>100.0</c:v>
                </c:pt>
                <c:pt idx="94">
                  <c:v>100.0</c:v>
                </c:pt>
                <c:pt idx="95">
                  <c:v>100.0</c:v>
                </c:pt>
                <c:pt idx="96">
                  <c:v>100.0</c:v>
                </c:pt>
                <c:pt idx="97">
                  <c:v>100.0</c:v>
                </c:pt>
                <c:pt idx="98">
                  <c:v>100.0</c:v>
                </c:pt>
                <c:pt idx="99">
                  <c:v>100.0</c:v>
                </c:pt>
                <c:pt idx="100">
                  <c:v>100.0</c:v>
                </c:pt>
                <c:pt idx="101">
                  <c:v>100.0</c:v>
                </c:pt>
                <c:pt idx="102">
                  <c:v>100.0</c:v>
                </c:pt>
                <c:pt idx="103">
                  <c:v>100.0</c:v>
                </c:pt>
                <c:pt idx="104">
                  <c:v>100.0</c:v>
                </c:pt>
                <c:pt idx="105">
                  <c:v>100.0</c:v>
                </c:pt>
                <c:pt idx="106">
                  <c:v>100.0</c:v>
                </c:pt>
                <c:pt idx="107">
                  <c:v>100.0</c:v>
                </c:pt>
                <c:pt idx="108">
                  <c:v>100.0</c:v>
                </c:pt>
                <c:pt idx="109">
                  <c:v>100.0</c:v>
                </c:pt>
              </c:numCache>
            </c:numRef>
          </c:yVal>
          <c:smooth val="0"/>
        </c:ser>
        <c:ser>
          <c:idx val="1"/>
          <c:order val="1"/>
          <c:tx>
            <c:v>Not Epilepsy</c:v>
          </c:tx>
          <c:spPr>
            <a:ln w="47625">
              <a:noFill/>
            </a:ln>
          </c:spPr>
          <c:marker>
            <c:spPr>
              <a:solidFill>
                <a:srgbClr val="FF0000"/>
              </a:solidFill>
            </c:spPr>
          </c:marker>
          <c:xVal>
            <c:numRef>
              <c:f>'E NE and U'!$G$2:$G$14</c:f>
              <c:numCache>
                <c:formatCode>General</c:formatCode>
                <c:ptCount val="13"/>
                <c:pt idx="0">
                  <c:v>1.0</c:v>
                </c:pt>
                <c:pt idx="1">
                  <c:v>9.0</c:v>
                </c:pt>
                <c:pt idx="2">
                  <c:v>17.0</c:v>
                </c:pt>
                <c:pt idx="3">
                  <c:v>25.0</c:v>
                </c:pt>
                <c:pt idx="4">
                  <c:v>33.0</c:v>
                </c:pt>
                <c:pt idx="5">
                  <c:v>41.0</c:v>
                </c:pt>
                <c:pt idx="6">
                  <c:v>49.0</c:v>
                </c:pt>
                <c:pt idx="7">
                  <c:v>57.0</c:v>
                </c:pt>
                <c:pt idx="8">
                  <c:v>65.0</c:v>
                </c:pt>
                <c:pt idx="9">
                  <c:v>73.0</c:v>
                </c:pt>
                <c:pt idx="10">
                  <c:v>81.0</c:v>
                </c:pt>
                <c:pt idx="11">
                  <c:v>89.0</c:v>
                </c:pt>
                <c:pt idx="12">
                  <c:v>97.0</c:v>
                </c:pt>
              </c:numCache>
            </c:numRef>
          </c:xVal>
          <c:yVal>
            <c:numRef>
              <c:f>'E NE and U'!$H$2:$H$14</c:f>
              <c:numCache>
                <c:formatCode>General</c:formatCode>
                <c:ptCount val="13"/>
                <c:pt idx="0">
                  <c:v>0.0</c:v>
                </c:pt>
                <c:pt idx="1">
                  <c:v>0.0</c:v>
                </c:pt>
                <c:pt idx="2">
                  <c:v>0.0</c:v>
                </c:pt>
                <c:pt idx="3">
                  <c:v>1.0</c:v>
                </c:pt>
                <c:pt idx="4">
                  <c:v>1.0</c:v>
                </c:pt>
                <c:pt idx="5">
                  <c:v>2.0</c:v>
                </c:pt>
                <c:pt idx="6">
                  <c:v>3.0</c:v>
                </c:pt>
                <c:pt idx="7">
                  <c:v>5.0</c:v>
                </c:pt>
                <c:pt idx="8">
                  <c:v>5.0</c:v>
                </c:pt>
                <c:pt idx="9">
                  <c:v>7.0</c:v>
                </c:pt>
                <c:pt idx="10">
                  <c:v>8.0</c:v>
                </c:pt>
                <c:pt idx="11">
                  <c:v>10.0</c:v>
                </c:pt>
                <c:pt idx="12">
                  <c:v>25.0</c:v>
                </c:pt>
              </c:numCache>
            </c:numRef>
          </c:yVal>
          <c:smooth val="0"/>
        </c:ser>
        <c:ser>
          <c:idx val="2"/>
          <c:order val="2"/>
          <c:tx>
            <c:v>Uncertain</c:v>
          </c:tx>
          <c:spPr>
            <a:ln w="47625">
              <a:noFill/>
            </a:ln>
          </c:spPr>
          <c:marker>
            <c:spPr>
              <a:solidFill>
                <a:srgbClr val="008000"/>
              </a:solidFill>
            </c:spPr>
          </c:marker>
          <c:xVal>
            <c:numRef>
              <c:f>'E NE and U'!$M$2:$M$10</c:f>
              <c:numCache>
                <c:formatCode>General</c:formatCode>
                <c:ptCount val="9"/>
                <c:pt idx="0">
                  <c:v>1.0</c:v>
                </c:pt>
                <c:pt idx="1">
                  <c:v>13.0</c:v>
                </c:pt>
                <c:pt idx="2">
                  <c:v>26.0</c:v>
                </c:pt>
                <c:pt idx="3">
                  <c:v>39.0</c:v>
                </c:pt>
                <c:pt idx="4">
                  <c:v>52.0</c:v>
                </c:pt>
                <c:pt idx="5">
                  <c:v>65.0</c:v>
                </c:pt>
                <c:pt idx="6">
                  <c:v>78.0</c:v>
                </c:pt>
                <c:pt idx="7">
                  <c:v>89.0</c:v>
                </c:pt>
                <c:pt idx="8">
                  <c:v>100.0</c:v>
                </c:pt>
              </c:numCache>
            </c:numRef>
          </c:xVal>
          <c:yVal>
            <c:numRef>
              <c:f>'E NE and U'!$N$2:$N$10</c:f>
              <c:numCache>
                <c:formatCode>General</c:formatCode>
                <c:ptCount val="9"/>
                <c:pt idx="0">
                  <c:v>1.0</c:v>
                </c:pt>
                <c:pt idx="1">
                  <c:v>1.0</c:v>
                </c:pt>
                <c:pt idx="2">
                  <c:v>2.0</c:v>
                </c:pt>
                <c:pt idx="3">
                  <c:v>23.0</c:v>
                </c:pt>
                <c:pt idx="4">
                  <c:v>43.0</c:v>
                </c:pt>
                <c:pt idx="5">
                  <c:v>52.0</c:v>
                </c:pt>
                <c:pt idx="6">
                  <c:v>60.0</c:v>
                </c:pt>
                <c:pt idx="7">
                  <c:v>64.0</c:v>
                </c:pt>
                <c:pt idx="8">
                  <c:v>69.0</c:v>
                </c:pt>
              </c:numCache>
            </c:numRef>
          </c:yVal>
          <c:smooth val="0"/>
        </c:ser>
        <c:dLbls>
          <c:showLegendKey val="0"/>
          <c:showVal val="0"/>
          <c:showCatName val="0"/>
          <c:showSerName val="0"/>
          <c:showPercent val="0"/>
          <c:showBubbleSize val="0"/>
        </c:dLbls>
        <c:axId val="-2127142440"/>
        <c:axId val="-2113022856"/>
      </c:scatterChart>
      <c:valAx>
        <c:axId val="-2127142440"/>
        <c:scaling>
          <c:orientation val="minMax"/>
        </c:scaling>
        <c:delete val="1"/>
        <c:axPos val="b"/>
        <c:title>
          <c:tx>
            <c:rich>
              <a:bodyPr/>
              <a:lstStyle/>
              <a:p>
                <a:pPr>
                  <a:defRPr sz="1400"/>
                </a:pPr>
                <a:r>
                  <a:rPr lang="en-US" sz="1400"/>
                  <a:t>Individual Cases</a:t>
                </a:r>
              </a:p>
            </c:rich>
          </c:tx>
          <c:layout>
            <c:manualLayout>
              <c:xMode val="edge"/>
              <c:yMode val="edge"/>
              <c:x val="0.44332077108106"/>
              <c:y val="0.941178042415227"/>
            </c:manualLayout>
          </c:layout>
          <c:overlay val="0"/>
        </c:title>
        <c:numFmt formatCode="General" sourceLinked="1"/>
        <c:majorTickMark val="out"/>
        <c:minorTickMark val="none"/>
        <c:tickLblPos val="nextTo"/>
        <c:crossAx val="-2113022856"/>
        <c:crosses val="autoZero"/>
        <c:crossBetween val="midCat"/>
      </c:valAx>
      <c:valAx>
        <c:axId val="-2113022856"/>
        <c:scaling>
          <c:orientation val="minMax"/>
          <c:max val="100.0"/>
        </c:scaling>
        <c:delete val="0"/>
        <c:axPos val="l"/>
        <c:majorGridlines/>
        <c:title>
          <c:tx>
            <c:rich>
              <a:bodyPr rot="-5400000" vert="horz"/>
              <a:lstStyle/>
              <a:p>
                <a:pPr>
                  <a:defRPr sz="1400"/>
                </a:pPr>
                <a:r>
                  <a:rPr lang="en-US" sz="1400"/>
                  <a:t>Probability score</a:t>
                </a:r>
              </a:p>
            </c:rich>
          </c:tx>
          <c:layout/>
          <c:overlay val="0"/>
        </c:title>
        <c:numFmt formatCode="General" sourceLinked="1"/>
        <c:majorTickMark val="out"/>
        <c:minorTickMark val="none"/>
        <c:tickLblPos val="nextTo"/>
        <c:crossAx val="-2127142440"/>
        <c:crosses val="autoZero"/>
        <c:crossBetween val="midCat"/>
      </c:valAx>
    </c:plotArea>
    <c:legend>
      <c:legendPos val="r"/>
      <c:layout/>
      <c:overlay val="0"/>
      <c:txPr>
        <a:bodyPr/>
        <a:lstStyle/>
        <a:p>
          <a:pPr>
            <a:defRPr sz="1400"/>
          </a:pPr>
          <a:endParaRPr lang="en-US"/>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6767" y="5113082"/>
            <a:ext cx="18652067" cy="3527630"/>
          </a:xfrm>
        </p:spPr>
        <p:txBody>
          <a:bodyPr/>
          <a:lstStyle/>
          <a:p>
            <a:r>
              <a:rPr lang="en-GB" smtClean="0"/>
              <a:t>Click to edit Master title style</a:t>
            </a:r>
            <a:endParaRPr lang="en-US"/>
          </a:p>
        </p:txBody>
      </p:sp>
      <p:sp>
        <p:nvSpPr>
          <p:cNvPr id="3" name="Subtitle 2"/>
          <p:cNvSpPr>
            <a:spLocks noGrp="1"/>
          </p:cNvSpPr>
          <p:nvPr>
            <p:ph type="subTitle" idx="1"/>
          </p:nvPr>
        </p:nvSpPr>
        <p:spPr>
          <a:xfrm>
            <a:off x="3291418" y="9326512"/>
            <a:ext cx="15362767" cy="420697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9A8A342-5548-C94F-9D6E-5C323EDD2AA7}" type="slidenum">
              <a:rPr lang="en-US"/>
              <a:pPr/>
              <a:t>‹#›</a:t>
            </a:fld>
            <a:endParaRPr lang="en-US"/>
          </a:p>
        </p:txBody>
      </p:sp>
    </p:spTree>
    <p:extLst>
      <p:ext uri="{BB962C8B-B14F-4D97-AF65-F5344CB8AC3E}">
        <p14:creationId xmlns:p14="http://schemas.microsoft.com/office/powerpoint/2010/main" val="1287104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022759D0-8383-7B4B-99D8-A64B7239E8DB}" type="slidenum">
              <a:rPr lang="en-US"/>
              <a:pPr/>
              <a:t>‹#›</a:t>
            </a:fld>
            <a:endParaRPr lang="en-US"/>
          </a:p>
        </p:txBody>
      </p:sp>
    </p:spTree>
    <p:extLst>
      <p:ext uri="{BB962C8B-B14F-4D97-AF65-F5344CB8AC3E}">
        <p14:creationId xmlns:p14="http://schemas.microsoft.com/office/powerpoint/2010/main" val="195958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635817" y="1462856"/>
            <a:ext cx="4663016" cy="13167544"/>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1646767" y="1462856"/>
            <a:ext cx="13785851" cy="13167544"/>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13780C1-A007-EF49-861F-0551AD1E434B}" type="slidenum">
              <a:rPr lang="en-US"/>
              <a:pPr/>
              <a:t>‹#›</a:t>
            </a:fld>
            <a:endParaRPr lang="en-US"/>
          </a:p>
        </p:txBody>
      </p:sp>
    </p:spTree>
    <p:extLst>
      <p:ext uri="{BB962C8B-B14F-4D97-AF65-F5344CB8AC3E}">
        <p14:creationId xmlns:p14="http://schemas.microsoft.com/office/powerpoint/2010/main" val="4239508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0681018-6A9E-3542-BA9D-4172BFB868D3}" type="slidenum">
              <a:rPr lang="en-US"/>
              <a:pPr/>
              <a:t>‹#›</a:t>
            </a:fld>
            <a:endParaRPr lang="en-US"/>
          </a:p>
        </p:txBody>
      </p:sp>
    </p:spTree>
    <p:extLst>
      <p:ext uri="{BB962C8B-B14F-4D97-AF65-F5344CB8AC3E}">
        <p14:creationId xmlns:p14="http://schemas.microsoft.com/office/powerpoint/2010/main" val="3725886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1" y="10576438"/>
            <a:ext cx="18654183" cy="3269533"/>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1733551" y="6975987"/>
            <a:ext cx="18654183"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D529102-24D8-8246-BE70-89DBC415C672}" type="slidenum">
              <a:rPr lang="en-US"/>
              <a:pPr/>
              <a:t>‹#›</a:t>
            </a:fld>
            <a:endParaRPr lang="en-US"/>
          </a:p>
        </p:txBody>
      </p:sp>
    </p:spTree>
    <p:extLst>
      <p:ext uri="{BB962C8B-B14F-4D97-AF65-F5344CB8AC3E}">
        <p14:creationId xmlns:p14="http://schemas.microsoft.com/office/powerpoint/2010/main" val="2106641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1646768" y="4754511"/>
            <a:ext cx="9224433" cy="987588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11074401" y="4754511"/>
            <a:ext cx="9224433" cy="987588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F845CB64-661E-CA44-9124-188C4E5740B9}" type="slidenum">
              <a:rPr lang="en-US"/>
              <a:pPr/>
              <a:t>‹#›</a:t>
            </a:fld>
            <a:endParaRPr lang="en-US"/>
          </a:p>
        </p:txBody>
      </p:sp>
    </p:spTree>
    <p:extLst>
      <p:ext uri="{BB962C8B-B14F-4D97-AF65-F5344CB8AC3E}">
        <p14:creationId xmlns:p14="http://schemas.microsoft.com/office/powerpoint/2010/main" val="679648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96434" y="659069"/>
            <a:ext cx="19752733" cy="27432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096433" y="3684332"/>
            <a:ext cx="9696451" cy="15356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1096433" y="5220008"/>
            <a:ext cx="9696451" cy="94832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11148484" y="3684332"/>
            <a:ext cx="9700683" cy="15356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11148484" y="5220008"/>
            <a:ext cx="9700683" cy="94832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CD764C5E-9D03-A243-839A-F0B81AFC2702}" type="slidenum">
              <a:rPr lang="en-US"/>
              <a:pPr/>
              <a:t>‹#›</a:t>
            </a:fld>
            <a:endParaRPr lang="en-US"/>
          </a:p>
        </p:txBody>
      </p:sp>
    </p:spTree>
    <p:extLst>
      <p:ext uri="{BB962C8B-B14F-4D97-AF65-F5344CB8AC3E}">
        <p14:creationId xmlns:p14="http://schemas.microsoft.com/office/powerpoint/2010/main" val="3776178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E528EE26-040F-DE48-9391-F44E75C23E33}" type="slidenum">
              <a:rPr lang="en-US"/>
              <a:pPr/>
              <a:t>‹#›</a:t>
            </a:fld>
            <a:endParaRPr lang="en-US"/>
          </a:p>
        </p:txBody>
      </p:sp>
    </p:spTree>
    <p:extLst>
      <p:ext uri="{BB962C8B-B14F-4D97-AF65-F5344CB8AC3E}">
        <p14:creationId xmlns:p14="http://schemas.microsoft.com/office/powerpoint/2010/main" val="3335891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92605E79-CACD-F349-8ECF-CA5BEB1BA202}" type="slidenum">
              <a:rPr lang="en-US"/>
              <a:pPr/>
              <a:t>‹#›</a:t>
            </a:fld>
            <a:endParaRPr lang="en-US"/>
          </a:p>
        </p:txBody>
      </p:sp>
    </p:spTree>
    <p:extLst>
      <p:ext uri="{BB962C8B-B14F-4D97-AF65-F5344CB8AC3E}">
        <p14:creationId xmlns:p14="http://schemas.microsoft.com/office/powerpoint/2010/main" val="3538995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6434" y="655382"/>
            <a:ext cx="7219951" cy="2789289"/>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8580967" y="655382"/>
            <a:ext cx="12268200" cy="140478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1096434" y="3444671"/>
            <a:ext cx="7219951"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BB2F1CF-5093-1B49-9F48-B377F29E4DAA}" type="slidenum">
              <a:rPr lang="en-US"/>
              <a:pPr/>
              <a:t>‹#›</a:t>
            </a:fld>
            <a:endParaRPr lang="en-US"/>
          </a:p>
        </p:txBody>
      </p:sp>
    </p:spTree>
    <p:extLst>
      <p:ext uri="{BB962C8B-B14F-4D97-AF65-F5344CB8AC3E}">
        <p14:creationId xmlns:p14="http://schemas.microsoft.com/office/powerpoint/2010/main" val="3951528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1067" y="11521256"/>
            <a:ext cx="13167784" cy="1360539"/>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4301067" y="1470230"/>
            <a:ext cx="13167784" cy="987588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smtClean="0"/>
          </a:p>
        </p:txBody>
      </p:sp>
      <p:sp>
        <p:nvSpPr>
          <p:cNvPr id="4" name="Text Placeholder 3"/>
          <p:cNvSpPr>
            <a:spLocks noGrp="1"/>
          </p:cNvSpPr>
          <p:nvPr>
            <p:ph type="body" sz="half" idx="2"/>
          </p:nvPr>
        </p:nvSpPr>
        <p:spPr>
          <a:xfrm>
            <a:off x="4301067" y="12881794"/>
            <a:ext cx="13167784" cy="19311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7DC607B-53D9-8546-8A89-094146144BB2}" type="slidenum">
              <a:rPr lang="en-US"/>
              <a:pPr/>
              <a:t>‹#›</a:t>
            </a:fld>
            <a:endParaRPr lang="en-US"/>
          </a:p>
        </p:txBody>
      </p:sp>
    </p:spTree>
    <p:extLst>
      <p:ext uri="{BB962C8B-B14F-4D97-AF65-F5344CB8AC3E}">
        <p14:creationId xmlns:p14="http://schemas.microsoft.com/office/powerpoint/2010/main" val="7945478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6238" y="1462088"/>
            <a:ext cx="18653125"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256032" tIns="128016" rIns="256032" bIns="128016" numCol="1" anchor="ctr" anchorCtr="0" compatLnSpc="1">
            <a:prstTxWarp prst="textNoShape">
              <a:avLst/>
            </a:prstTxWarp>
          </a:bodyPr>
          <a:lstStyle/>
          <a:p>
            <a:pPr lvl="0"/>
            <a:r>
              <a:rPr lang="en-GB" smtClean="0"/>
              <a:t>Click to edit Master title style</a:t>
            </a:r>
            <a:endParaRPr lang="en-US"/>
          </a:p>
        </p:txBody>
      </p:sp>
      <p:sp>
        <p:nvSpPr>
          <p:cNvPr id="1027" name="Rectangle 3"/>
          <p:cNvSpPr>
            <a:spLocks noGrp="1" noChangeArrowheads="1"/>
          </p:cNvSpPr>
          <p:nvPr>
            <p:ph type="body" idx="1"/>
          </p:nvPr>
        </p:nvSpPr>
        <p:spPr bwMode="auto">
          <a:xfrm>
            <a:off x="1646238" y="4754563"/>
            <a:ext cx="18653125" cy="987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256032" tIns="128016" rIns="256032" bIns="128016"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028" name="Rectangle 4"/>
          <p:cNvSpPr>
            <a:spLocks noGrp="1" noChangeArrowheads="1"/>
          </p:cNvSpPr>
          <p:nvPr>
            <p:ph type="dt" sz="half" idx="2"/>
          </p:nvPr>
        </p:nvSpPr>
        <p:spPr bwMode="auto">
          <a:xfrm>
            <a:off x="1646238" y="14997113"/>
            <a:ext cx="4572000" cy="1095375"/>
          </a:xfrm>
          <a:prstGeom prst="rect">
            <a:avLst/>
          </a:prstGeom>
          <a:noFill/>
          <a:ln w="9525">
            <a:noFill/>
            <a:miter lim="800000"/>
            <a:headEnd/>
            <a:tailEnd/>
          </a:ln>
        </p:spPr>
        <p:txBody>
          <a:bodyPr vert="horz" wrap="square" lIns="256032" tIns="128016" rIns="256032" bIns="128016" numCol="1" anchor="t" anchorCtr="0" compatLnSpc="1">
            <a:prstTxWarp prst="textNoShape">
              <a:avLst/>
            </a:prstTxWarp>
          </a:bodyPr>
          <a:lstStyle>
            <a:lvl1pPr>
              <a:defRPr sz="3900"/>
            </a:lvl1pPr>
          </a:lstStyle>
          <a:p>
            <a:endParaRPr lang="en-US"/>
          </a:p>
        </p:txBody>
      </p:sp>
      <p:sp>
        <p:nvSpPr>
          <p:cNvPr id="1029" name="Rectangle 5"/>
          <p:cNvSpPr>
            <a:spLocks noGrp="1" noChangeArrowheads="1"/>
          </p:cNvSpPr>
          <p:nvPr>
            <p:ph type="ftr" sz="quarter" idx="3"/>
          </p:nvPr>
        </p:nvSpPr>
        <p:spPr bwMode="auto">
          <a:xfrm>
            <a:off x="7497763" y="14997113"/>
            <a:ext cx="6950075" cy="1095375"/>
          </a:xfrm>
          <a:prstGeom prst="rect">
            <a:avLst/>
          </a:prstGeom>
          <a:noFill/>
          <a:ln w="9525">
            <a:noFill/>
            <a:miter lim="800000"/>
            <a:headEnd/>
            <a:tailEnd/>
          </a:ln>
        </p:spPr>
        <p:txBody>
          <a:bodyPr vert="horz" wrap="square" lIns="256032" tIns="128016" rIns="256032" bIns="128016" numCol="1" anchor="t" anchorCtr="0" compatLnSpc="1">
            <a:prstTxWarp prst="textNoShape">
              <a:avLst/>
            </a:prstTxWarp>
          </a:bodyPr>
          <a:lstStyle>
            <a:lvl1pPr algn="ctr">
              <a:defRPr sz="3900"/>
            </a:lvl1pPr>
          </a:lstStyle>
          <a:p>
            <a:endParaRPr lang="en-US"/>
          </a:p>
        </p:txBody>
      </p:sp>
      <p:sp>
        <p:nvSpPr>
          <p:cNvPr id="1030" name="Rectangle 6"/>
          <p:cNvSpPr>
            <a:spLocks noGrp="1" noChangeArrowheads="1"/>
          </p:cNvSpPr>
          <p:nvPr>
            <p:ph type="sldNum" sz="quarter" idx="4"/>
          </p:nvPr>
        </p:nvSpPr>
        <p:spPr bwMode="auto">
          <a:xfrm>
            <a:off x="15727363" y="14997113"/>
            <a:ext cx="4572000" cy="1095375"/>
          </a:xfrm>
          <a:prstGeom prst="rect">
            <a:avLst/>
          </a:prstGeom>
          <a:noFill/>
          <a:ln w="9525">
            <a:noFill/>
            <a:miter lim="800000"/>
            <a:headEnd/>
            <a:tailEnd/>
          </a:ln>
        </p:spPr>
        <p:txBody>
          <a:bodyPr vert="horz" wrap="square" lIns="256032" tIns="128016" rIns="256032" bIns="128016" numCol="1" anchor="t" anchorCtr="0" compatLnSpc="1">
            <a:prstTxWarp prst="textNoShape">
              <a:avLst/>
            </a:prstTxWarp>
          </a:bodyPr>
          <a:lstStyle>
            <a:lvl1pPr algn="r">
              <a:defRPr sz="3900"/>
            </a:lvl1pPr>
          </a:lstStyle>
          <a:p>
            <a:fld id="{F4D03B12-EF0D-DE4C-8995-3EB72760BD2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638" rtl="0" eaLnBrk="1" fontAlgn="base" hangingPunct="1">
        <a:spcBef>
          <a:spcPct val="0"/>
        </a:spcBef>
        <a:spcAft>
          <a:spcPct val="0"/>
        </a:spcAft>
        <a:defRPr sz="12300">
          <a:solidFill>
            <a:schemeClr val="tx2"/>
          </a:solidFill>
          <a:latin typeface="+mj-lt"/>
          <a:ea typeface="+mj-ea"/>
          <a:cs typeface="+mj-cs"/>
        </a:defRPr>
      </a:lvl1pPr>
      <a:lvl2pPr algn="ctr" defTabSz="2560638" rtl="0" eaLnBrk="1" fontAlgn="base" hangingPunct="1">
        <a:spcBef>
          <a:spcPct val="0"/>
        </a:spcBef>
        <a:spcAft>
          <a:spcPct val="0"/>
        </a:spcAft>
        <a:defRPr sz="12300">
          <a:solidFill>
            <a:schemeClr val="tx2"/>
          </a:solidFill>
          <a:latin typeface="Arial" pitchFamily="-106" charset="0"/>
          <a:ea typeface="ＭＳ Ｐゴシック" pitchFamily="-106" charset="-128"/>
          <a:cs typeface="ＭＳ Ｐゴシック" pitchFamily="-106" charset="-128"/>
        </a:defRPr>
      </a:lvl2pPr>
      <a:lvl3pPr algn="ctr" defTabSz="2560638" rtl="0" eaLnBrk="1" fontAlgn="base" hangingPunct="1">
        <a:spcBef>
          <a:spcPct val="0"/>
        </a:spcBef>
        <a:spcAft>
          <a:spcPct val="0"/>
        </a:spcAft>
        <a:defRPr sz="12300">
          <a:solidFill>
            <a:schemeClr val="tx2"/>
          </a:solidFill>
          <a:latin typeface="Arial" pitchFamily="-106" charset="0"/>
          <a:ea typeface="ＭＳ Ｐゴシック" pitchFamily="-106" charset="-128"/>
          <a:cs typeface="ＭＳ Ｐゴシック" pitchFamily="-106" charset="-128"/>
        </a:defRPr>
      </a:lvl3pPr>
      <a:lvl4pPr algn="ctr" defTabSz="2560638" rtl="0" eaLnBrk="1" fontAlgn="base" hangingPunct="1">
        <a:spcBef>
          <a:spcPct val="0"/>
        </a:spcBef>
        <a:spcAft>
          <a:spcPct val="0"/>
        </a:spcAft>
        <a:defRPr sz="12300">
          <a:solidFill>
            <a:schemeClr val="tx2"/>
          </a:solidFill>
          <a:latin typeface="Arial" pitchFamily="-106" charset="0"/>
          <a:ea typeface="ＭＳ Ｐゴシック" pitchFamily="-106" charset="-128"/>
          <a:cs typeface="ＭＳ Ｐゴシック" pitchFamily="-106" charset="-128"/>
        </a:defRPr>
      </a:lvl4pPr>
      <a:lvl5pPr algn="ctr" defTabSz="2560638" rtl="0" eaLnBrk="1" fontAlgn="base" hangingPunct="1">
        <a:spcBef>
          <a:spcPct val="0"/>
        </a:spcBef>
        <a:spcAft>
          <a:spcPct val="0"/>
        </a:spcAft>
        <a:defRPr sz="12300">
          <a:solidFill>
            <a:schemeClr val="tx2"/>
          </a:solidFill>
          <a:latin typeface="Arial" pitchFamily="-106" charset="0"/>
          <a:ea typeface="ＭＳ Ｐゴシック" pitchFamily="-106" charset="-128"/>
          <a:cs typeface="ＭＳ Ｐゴシック" pitchFamily="-106" charset="-128"/>
        </a:defRPr>
      </a:lvl5pPr>
      <a:lvl6pPr marL="457200" algn="ctr" defTabSz="2560638" rtl="0" eaLnBrk="1" fontAlgn="base" hangingPunct="1">
        <a:spcBef>
          <a:spcPct val="0"/>
        </a:spcBef>
        <a:spcAft>
          <a:spcPct val="0"/>
        </a:spcAft>
        <a:defRPr sz="12300">
          <a:solidFill>
            <a:schemeClr val="tx2"/>
          </a:solidFill>
          <a:latin typeface="Arial" pitchFamily="-106" charset="0"/>
          <a:ea typeface="ＭＳ Ｐゴシック" pitchFamily="-106" charset="-128"/>
          <a:cs typeface="ＭＳ Ｐゴシック" pitchFamily="-106" charset="-128"/>
        </a:defRPr>
      </a:lvl6pPr>
      <a:lvl7pPr marL="914400" algn="ctr" defTabSz="2560638" rtl="0" eaLnBrk="1" fontAlgn="base" hangingPunct="1">
        <a:spcBef>
          <a:spcPct val="0"/>
        </a:spcBef>
        <a:spcAft>
          <a:spcPct val="0"/>
        </a:spcAft>
        <a:defRPr sz="12300">
          <a:solidFill>
            <a:schemeClr val="tx2"/>
          </a:solidFill>
          <a:latin typeface="Arial" pitchFamily="-106" charset="0"/>
          <a:ea typeface="ＭＳ Ｐゴシック" pitchFamily="-106" charset="-128"/>
          <a:cs typeface="ＭＳ Ｐゴシック" pitchFamily="-106" charset="-128"/>
        </a:defRPr>
      </a:lvl7pPr>
      <a:lvl8pPr marL="1371600" algn="ctr" defTabSz="2560638" rtl="0" eaLnBrk="1" fontAlgn="base" hangingPunct="1">
        <a:spcBef>
          <a:spcPct val="0"/>
        </a:spcBef>
        <a:spcAft>
          <a:spcPct val="0"/>
        </a:spcAft>
        <a:defRPr sz="12300">
          <a:solidFill>
            <a:schemeClr val="tx2"/>
          </a:solidFill>
          <a:latin typeface="Arial" pitchFamily="-106" charset="0"/>
          <a:ea typeface="ＭＳ Ｐゴシック" pitchFamily="-106" charset="-128"/>
          <a:cs typeface="ＭＳ Ｐゴシック" pitchFamily="-106" charset="-128"/>
        </a:defRPr>
      </a:lvl8pPr>
      <a:lvl9pPr marL="1828800" algn="ctr" defTabSz="2560638" rtl="0" eaLnBrk="1" fontAlgn="base" hangingPunct="1">
        <a:spcBef>
          <a:spcPct val="0"/>
        </a:spcBef>
        <a:spcAft>
          <a:spcPct val="0"/>
        </a:spcAft>
        <a:defRPr sz="12300">
          <a:solidFill>
            <a:schemeClr val="tx2"/>
          </a:solidFill>
          <a:latin typeface="Arial" pitchFamily="-106" charset="0"/>
          <a:ea typeface="ＭＳ Ｐゴシック" pitchFamily="-106" charset="-128"/>
          <a:cs typeface="ＭＳ Ｐゴシック" pitchFamily="-106" charset="-128"/>
        </a:defRPr>
      </a:lvl9pPr>
    </p:titleStyle>
    <p:bodyStyle>
      <a:lvl1pPr marL="960438" indent="-960438" algn="l" defTabSz="2560638" rtl="0" eaLnBrk="1" fontAlgn="base" hangingPunct="1">
        <a:spcBef>
          <a:spcPct val="20000"/>
        </a:spcBef>
        <a:spcAft>
          <a:spcPct val="0"/>
        </a:spcAft>
        <a:buChar char="•"/>
        <a:defRPr sz="9000">
          <a:solidFill>
            <a:schemeClr val="tx1"/>
          </a:solidFill>
          <a:latin typeface="+mn-lt"/>
          <a:ea typeface="+mn-ea"/>
          <a:cs typeface="+mn-cs"/>
        </a:defRPr>
      </a:lvl1pPr>
      <a:lvl2pPr marL="2079625" indent="-800100" algn="l" defTabSz="2560638" rtl="0" eaLnBrk="1" fontAlgn="base" hangingPunct="1">
        <a:spcBef>
          <a:spcPct val="20000"/>
        </a:spcBef>
        <a:spcAft>
          <a:spcPct val="0"/>
        </a:spcAft>
        <a:buChar char="–"/>
        <a:defRPr sz="7800">
          <a:solidFill>
            <a:schemeClr val="tx1"/>
          </a:solidFill>
          <a:latin typeface="+mn-lt"/>
          <a:ea typeface="+mn-ea"/>
        </a:defRPr>
      </a:lvl2pPr>
      <a:lvl3pPr marL="3200400" indent="-639763" algn="l" defTabSz="2560638" rtl="0" eaLnBrk="1" fontAlgn="base" hangingPunct="1">
        <a:spcBef>
          <a:spcPct val="20000"/>
        </a:spcBef>
        <a:spcAft>
          <a:spcPct val="0"/>
        </a:spcAft>
        <a:buChar char="•"/>
        <a:defRPr sz="6700">
          <a:solidFill>
            <a:schemeClr val="tx1"/>
          </a:solidFill>
          <a:latin typeface="+mn-lt"/>
          <a:ea typeface="+mn-ea"/>
        </a:defRPr>
      </a:lvl3pPr>
      <a:lvl4pPr marL="4479925" indent="-639763" algn="l" defTabSz="2560638" rtl="0" eaLnBrk="1" fontAlgn="base" hangingPunct="1">
        <a:spcBef>
          <a:spcPct val="20000"/>
        </a:spcBef>
        <a:spcAft>
          <a:spcPct val="0"/>
        </a:spcAft>
        <a:buChar char="–"/>
        <a:defRPr sz="5600">
          <a:solidFill>
            <a:schemeClr val="tx1"/>
          </a:solidFill>
          <a:latin typeface="+mn-lt"/>
          <a:ea typeface="+mn-ea"/>
        </a:defRPr>
      </a:lvl4pPr>
      <a:lvl5pPr marL="5761038" indent="-639763" algn="l" defTabSz="2560638" rtl="0" eaLnBrk="1" fontAlgn="base" hangingPunct="1">
        <a:spcBef>
          <a:spcPct val="20000"/>
        </a:spcBef>
        <a:spcAft>
          <a:spcPct val="0"/>
        </a:spcAft>
        <a:buChar char="»"/>
        <a:defRPr sz="5600">
          <a:solidFill>
            <a:schemeClr val="tx1"/>
          </a:solidFill>
          <a:latin typeface="+mn-lt"/>
          <a:ea typeface="+mn-ea"/>
        </a:defRPr>
      </a:lvl5pPr>
      <a:lvl6pPr marL="6218238" indent="-639763" algn="l" defTabSz="2560638" rtl="0" eaLnBrk="1" fontAlgn="base" hangingPunct="1">
        <a:spcBef>
          <a:spcPct val="20000"/>
        </a:spcBef>
        <a:spcAft>
          <a:spcPct val="0"/>
        </a:spcAft>
        <a:buChar char="»"/>
        <a:defRPr sz="5600">
          <a:solidFill>
            <a:schemeClr val="tx1"/>
          </a:solidFill>
          <a:latin typeface="+mn-lt"/>
          <a:ea typeface="+mn-ea"/>
        </a:defRPr>
      </a:lvl6pPr>
      <a:lvl7pPr marL="6675438" indent="-639763" algn="l" defTabSz="2560638" rtl="0" eaLnBrk="1" fontAlgn="base" hangingPunct="1">
        <a:spcBef>
          <a:spcPct val="20000"/>
        </a:spcBef>
        <a:spcAft>
          <a:spcPct val="0"/>
        </a:spcAft>
        <a:buChar char="»"/>
        <a:defRPr sz="5600">
          <a:solidFill>
            <a:schemeClr val="tx1"/>
          </a:solidFill>
          <a:latin typeface="+mn-lt"/>
          <a:ea typeface="+mn-ea"/>
        </a:defRPr>
      </a:lvl7pPr>
      <a:lvl8pPr marL="7132638" indent="-639763" algn="l" defTabSz="2560638" rtl="0" eaLnBrk="1" fontAlgn="base" hangingPunct="1">
        <a:spcBef>
          <a:spcPct val="20000"/>
        </a:spcBef>
        <a:spcAft>
          <a:spcPct val="0"/>
        </a:spcAft>
        <a:buChar char="»"/>
        <a:defRPr sz="5600">
          <a:solidFill>
            <a:schemeClr val="tx1"/>
          </a:solidFill>
          <a:latin typeface="+mn-lt"/>
          <a:ea typeface="+mn-ea"/>
        </a:defRPr>
      </a:lvl8pPr>
      <a:lvl9pPr marL="7589838" indent="-639763" algn="l" defTabSz="2560638" rtl="0" eaLnBrk="1" fontAlgn="base" hangingPunct="1">
        <a:spcBef>
          <a:spcPct val="20000"/>
        </a:spcBef>
        <a:spcAft>
          <a:spcPct val="0"/>
        </a:spcAft>
        <a:buChar char="»"/>
        <a:defRPr sz="5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56E"/>
        </a:solidFill>
        <a:effectLst/>
      </p:bgPr>
    </p:bg>
    <p:spTree>
      <p:nvGrpSpPr>
        <p:cNvPr id="1" name=""/>
        <p:cNvGrpSpPr/>
        <p:nvPr/>
      </p:nvGrpSpPr>
      <p:grpSpPr>
        <a:xfrm>
          <a:off x="0" y="0"/>
          <a:ext cx="0" cy="0"/>
          <a:chOff x="0" y="0"/>
          <a:chExt cx="0" cy="0"/>
        </a:xfrm>
      </p:grpSpPr>
      <p:sp>
        <p:nvSpPr>
          <p:cNvPr id="13315" name="Rectangle 2"/>
          <p:cNvSpPr>
            <a:spLocks noGrp="1" noChangeArrowheads="1"/>
          </p:cNvSpPr>
          <p:nvPr>
            <p:ph type="ctrTitle"/>
          </p:nvPr>
        </p:nvSpPr>
        <p:spPr>
          <a:xfrm>
            <a:off x="1422400" y="354013"/>
            <a:ext cx="18651538" cy="2743200"/>
          </a:xfrm>
        </p:spPr>
        <p:txBody>
          <a:bodyPr/>
          <a:lstStyle/>
          <a:p>
            <a:pPr eaLnBrk="1" hangingPunct="1"/>
            <a:r>
              <a:rPr lang="en-US" sz="7200">
                <a:solidFill>
                  <a:schemeClr val="bg1"/>
                </a:solidFill>
                <a:latin typeface="Arial" charset="0"/>
                <a:ea typeface="ＭＳ Ｐゴシック" charset="0"/>
                <a:cs typeface="ＭＳ Ｐゴシック" charset="0"/>
              </a:rPr>
              <a:t>Poster Title</a:t>
            </a:r>
            <a:br>
              <a:rPr lang="en-US" sz="7200">
                <a:solidFill>
                  <a:schemeClr val="bg1"/>
                </a:solidFill>
                <a:latin typeface="Arial" charset="0"/>
                <a:ea typeface="ＭＳ Ｐゴシック" charset="0"/>
                <a:cs typeface="ＭＳ Ｐゴシック" charset="0"/>
              </a:rPr>
            </a:br>
            <a:endParaRPr lang="en-US" sz="7200">
              <a:solidFill>
                <a:schemeClr val="bg1"/>
              </a:solidFill>
              <a:latin typeface="Arial" charset="0"/>
              <a:ea typeface="ＭＳ Ｐゴシック" charset="0"/>
              <a:cs typeface="ＭＳ Ｐゴシック" charset="0"/>
            </a:endParaRPr>
          </a:p>
        </p:txBody>
      </p:sp>
      <p:sp>
        <p:nvSpPr>
          <p:cNvPr id="2055" name="AutoShape 7"/>
          <p:cNvSpPr>
            <a:spLocks noChangeArrowheads="1"/>
          </p:cNvSpPr>
          <p:nvPr/>
        </p:nvSpPr>
        <p:spPr bwMode="auto">
          <a:xfrm>
            <a:off x="0" y="0"/>
            <a:ext cx="21945600" cy="2698750"/>
          </a:xfrm>
          <a:prstGeom prst="flowChartDocument">
            <a:avLst/>
          </a:prstGeom>
          <a:solidFill>
            <a:srgbClr val="003366"/>
          </a:solidFill>
          <a:ln w="9525">
            <a:noFill/>
            <a:miter lim="800000"/>
            <a:headEnd/>
            <a:tailEnd/>
          </a:ln>
          <a:effectLst>
            <a:outerShdw blurRad="63500" dist="38099" dir="2700000" algn="ctr" rotWithShape="0">
              <a:srgbClr val="000000">
                <a:alpha val="74998"/>
              </a:srgbClr>
            </a:outerShdw>
          </a:effectLst>
        </p:spPr>
        <p:txBody>
          <a:bodyPr wrap="none" anchor="ctr"/>
          <a:lstStyle/>
          <a:p>
            <a:endParaRPr lang="en-US"/>
          </a:p>
        </p:txBody>
      </p:sp>
      <p:sp>
        <p:nvSpPr>
          <p:cNvPr id="2056" name="AutoShape 8"/>
          <p:cNvSpPr>
            <a:spLocks noChangeArrowheads="1"/>
          </p:cNvSpPr>
          <p:nvPr/>
        </p:nvSpPr>
        <p:spPr bwMode="auto">
          <a:xfrm flipH="1" flipV="1">
            <a:off x="0" y="14866938"/>
            <a:ext cx="21945600" cy="1592262"/>
          </a:xfrm>
          <a:prstGeom prst="flowChartDocument">
            <a:avLst/>
          </a:prstGeom>
          <a:solidFill>
            <a:srgbClr val="003366"/>
          </a:solidFill>
          <a:ln w="9525">
            <a:noFill/>
            <a:miter lim="800000"/>
            <a:headEnd/>
            <a:tailEnd/>
          </a:ln>
          <a:effectLst>
            <a:outerShdw blurRad="63500" dist="38099" dir="2700000" algn="ctr" rotWithShape="0">
              <a:srgbClr val="000000">
                <a:alpha val="74998"/>
              </a:srgbClr>
            </a:outerShdw>
          </a:effectLst>
        </p:spPr>
        <p:txBody>
          <a:bodyPr wrap="none" anchor="ctr"/>
          <a:lstStyle/>
          <a:p>
            <a:endParaRPr lang="en-US"/>
          </a:p>
        </p:txBody>
      </p:sp>
      <p:sp>
        <p:nvSpPr>
          <p:cNvPr id="13318" name="Text Box 9"/>
          <p:cNvSpPr txBox="1">
            <a:spLocks noChangeArrowheads="1"/>
          </p:cNvSpPr>
          <p:nvPr/>
        </p:nvSpPr>
        <p:spPr bwMode="auto">
          <a:xfrm>
            <a:off x="0" y="457200"/>
            <a:ext cx="21911665" cy="3543534"/>
          </a:xfrm>
          <a:prstGeom prst="rect">
            <a:avLst/>
          </a:prstGeom>
          <a:solidFill>
            <a:srgbClr val="EFE56E"/>
          </a:solidFill>
          <a:ln>
            <a:noFill/>
          </a:ln>
        </p:spPr>
        <p:txBody>
          <a:bodyPr wrap="squar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lnSpc>
                <a:spcPct val="90000"/>
              </a:lnSpc>
            </a:pPr>
            <a:r>
              <a:rPr lang="en-US" sz="5400" dirty="0" smtClean="0"/>
              <a:t>A </a:t>
            </a:r>
            <a:r>
              <a:rPr lang="en-US" sz="5400" dirty="0"/>
              <a:t>Phone App to Diagnose Epileptic Seizures:</a:t>
            </a:r>
          </a:p>
          <a:p>
            <a:pPr algn="ctr">
              <a:lnSpc>
                <a:spcPct val="90000"/>
              </a:lnSpc>
            </a:pPr>
            <a:r>
              <a:rPr lang="en-US" sz="3600" dirty="0" smtClean="0"/>
              <a:t>a </a:t>
            </a:r>
            <a:r>
              <a:rPr lang="en-US" sz="3600" dirty="0"/>
              <a:t>useful tool to reduce the epilepsy treatment gap in poorer </a:t>
            </a:r>
            <a:r>
              <a:rPr lang="en-US" sz="3600" dirty="0" smtClean="0"/>
              <a:t>countries</a:t>
            </a:r>
          </a:p>
          <a:p>
            <a:pPr algn="ctr">
              <a:lnSpc>
                <a:spcPct val="70000"/>
              </a:lnSpc>
              <a:spcBef>
                <a:spcPct val="50000"/>
              </a:spcBef>
            </a:pPr>
            <a:endParaRPr lang="en-US" sz="2800" dirty="0" smtClean="0"/>
          </a:p>
          <a:p>
            <a:pPr algn="ctr">
              <a:lnSpc>
                <a:spcPct val="50000"/>
              </a:lnSpc>
              <a:spcBef>
                <a:spcPct val="50000"/>
              </a:spcBef>
            </a:pPr>
            <a:r>
              <a:rPr lang="en-US" sz="2800" dirty="0" smtClean="0"/>
              <a:t>Victor </a:t>
            </a:r>
            <a:r>
              <a:rPr lang="en-US" sz="2800" dirty="0"/>
              <a:t>Patterson</a:t>
            </a:r>
            <a:r>
              <a:rPr lang="en-US" sz="2800" baseline="30000" dirty="0"/>
              <a:t>1</a:t>
            </a:r>
            <a:r>
              <a:rPr lang="en-US" sz="2800" dirty="0"/>
              <a:t>, </a:t>
            </a:r>
            <a:r>
              <a:rPr lang="en-US" sz="2800" dirty="0" err="1"/>
              <a:t>Mamta</a:t>
            </a:r>
            <a:r>
              <a:rPr lang="en-US" sz="2800" dirty="0"/>
              <a:t> Singh</a:t>
            </a:r>
            <a:r>
              <a:rPr lang="en-US" sz="2800" baseline="30000" dirty="0"/>
              <a:t>2</a:t>
            </a:r>
            <a:r>
              <a:rPr lang="en-US" sz="2800" dirty="0"/>
              <a:t>, </a:t>
            </a:r>
            <a:r>
              <a:rPr lang="en-US" sz="2800" dirty="0" err="1"/>
              <a:t>Hemav</a:t>
            </a:r>
            <a:r>
              <a:rPr lang="en-US" sz="2800" dirty="0"/>
              <a:t> Rajbhandari</a:t>
            </a:r>
            <a:r>
              <a:rPr lang="en-US" sz="2800" baseline="30000" dirty="0"/>
              <a:t>3</a:t>
            </a:r>
            <a:endParaRPr lang="en-GB" sz="2800" dirty="0"/>
          </a:p>
          <a:p>
            <a:pPr algn="ctr">
              <a:lnSpc>
                <a:spcPct val="50000"/>
              </a:lnSpc>
            </a:pPr>
            <a:endParaRPr lang="en-US" sz="2000" baseline="30000" dirty="0" smtClean="0"/>
          </a:p>
          <a:p>
            <a:pPr algn="ctr">
              <a:lnSpc>
                <a:spcPct val="50000"/>
              </a:lnSpc>
            </a:pPr>
            <a:r>
              <a:rPr lang="en-US" sz="2000" baseline="30000" dirty="0" smtClean="0"/>
              <a:t>1 </a:t>
            </a:r>
            <a:r>
              <a:rPr lang="en-US" sz="2000" dirty="0" err="1"/>
              <a:t>Dhulikhel</a:t>
            </a:r>
            <a:r>
              <a:rPr lang="en-US" sz="2000" dirty="0"/>
              <a:t> Hospital, Nepal, </a:t>
            </a:r>
            <a:r>
              <a:rPr lang="en-US" sz="2000" baseline="30000" dirty="0"/>
              <a:t>2</a:t>
            </a:r>
            <a:r>
              <a:rPr lang="en-US" sz="2000" dirty="0"/>
              <a:t> AIIMS, New Delhi, India, </a:t>
            </a:r>
            <a:r>
              <a:rPr lang="en-US" sz="2000" baseline="30000" dirty="0"/>
              <a:t>3</a:t>
            </a:r>
            <a:r>
              <a:rPr lang="en-US" sz="2000" dirty="0"/>
              <a:t> Nepal Epilepsy </a:t>
            </a:r>
            <a:r>
              <a:rPr lang="en-US" sz="2000" dirty="0" smtClean="0"/>
              <a:t>Association</a:t>
            </a:r>
            <a:r>
              <a:rPr lang="en-US" sz="2000" dirty="0" smtClean="0"/>
              <a:t>,</a:t>
            </a:r>
            <a:r>
              <a:rPr lang="en-US" sz="6000" dirty="0" smtClean="0"/>
              <a:t> </a:t>
            </a:r>
            <a:r>
              <a:rPr lang="en-US" sz="2000" dirty="0" smtClean="0"/>
              <a:t>Nepal</a:t>
            </a:r>
            <a:endParaRPr lang="en-GB" sz="2000" dirty="0"/>
          </a:p>
          <a:p>
            <a:pPr algn="ctr">
              <a:lnSpc>
                <a:spcPct val="70000"/>
              </a:lnSpc>
            </a:pPr>
            <a:endParaRPr lang="en-GB" sz="6000" dirty="0"/>
          </a:p>
        </p:txBody>
      </p:sp>
      <p:sp>
        <p:nvSpPr>
          <p:cNvPr id="13323" name="Text Box 16"/>
          <p:cNvSpPr txBox="1">
            <a:spLocks noChangeArrowheads="1"/>
          </p:cNvSpPr>
          <p:nvPr/>
        </p:nvSpPr>
        <p:spPr bwMode="auto">
          <a:xfrm>
            <a:off x="406400" y="3200400"/>
            <a:ext cx="6948488" cy="62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706" tIns="35853" rIns="71706" bIns="35853">
            <a:spAutoFit/>
          </a:bodyPr>
          <a:lstStyle>
            <a:lvl1pPr defTabSz="1720850">
              <a:defRPr sz="2400">
                <a:solidFill>
                  <a:schemeClr val="tx1"/>
                </a:solidFill>
                <a:latin typeface="Arial" charset="0"/>
                <a:ea typeface="ＭＳ Ｐゴシック" charset="0"/>
                <a:cs typeface="ＭＳ Ｐゴシック" charset="0"/>
              </a:defRPr>
            </a:lvl1pPr>
            <a:lvl2pPr marL="37931725" indent="-37474525" defTabSz="172085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3600" b="1">
                <a:solidFill>
                  <a:srgbClr val="152B60"/>
                </a:solidFill>
              </a:rPr>
              <a:t>ABSTRACT</a:t>
            </a:r>
            <a:endParaRPr lang="en-US" sz="2800" b="1">
              <a:solidFill>
                <a:schemeClr val="accent2"/>
              </a:solidFill>
            </a:endParaRPr>
          </a:p>
        </p:txBody>
      </p:sp>
      <p:sp>
        <p:nvSpPr>
          <p:cNvPr id="13324" name="Text Box 19"/>
          <p:cNvSpPr txBox="1">
            <a:spLocks noChangeArrowheads="1"/>
          </p:cNvSpPr>
          <p:nvPr/>
        </p:nvSpPr>
        <p:spPr bwMode="auto">
          <a:xfrm>
            <a:off x="920750" y="4056063"/>
            <a:ext cx="5784850" cy="6570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706" tIns="35853" rIns="71706" bIns="35853">
            <a:spAutoFit/>
          </a:bodyPr>
          <a:lstStyle>
            <a:lvl1pPr defTabSz="1720850">
              <a:defRPr sz="2400">
                <a:solidFill>
                  <a:schemeClr val="tx1"/>
                </a:solidFill>
                <a:latin typeface="Arial" charset="0"/>
                <a:ea typeface="ＭＳ Ｐゴシック" charset="0"/>
                <a:cs typeface="ＭＳ Ｐゴシック" charset="0"/>
              </a:defRPr>
            </a:lvl1pPr>
            <a:lvl2pPr marL="37931725" indent="-37474525" defTabSz="172085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sz="1000" b="1" dirty="0"/>
              <a:t>Objective</a:t>
            </a:r>
            <a:endParaRPr lang="en-GB" sz="1000" dirty="0"/>
          </a:p>
          <a:p>
            <a:r>
              <a:rPr lang="en-US" sz="1000" dirty="0"/>
              <a:t>To devise and test a phone app to enable non-doctors to diagnose epileptic seizures.</a:t>
            </a:r>
            <a:endParaRPr lang="en-GB" sz="1000" dirty="0"/>
          </a:p>
          <a:p>
            <a:r>
              <a:rPr lang="en-US" sz="1000" dirty="0"/>
              <a:t> </a:t>
            </a:r>
            <a:endParaRPr lang="en-GB" sz="1000" dirty="0"/>
          </a:p>
          <a:p>
            <a:r>
              <a:rPr lang="en-US" sz="1000" b="1" dirty="0"/>
              <a:t>Background</a:t>
            </a:r>
            <a:endParaRPr lang="en-GB" sz="1000" dirty="0"/>
          </a:p>
          <a:p>
            <a:r>
              <a:rPr lang="en-US" sz="1000" dirty="0"/>
              <a:t>If the epilepsy treatment gap in the developing world is to be closed then health professionals other than doctors must be involved with epilepsy management. To do this they will need some tools to help them. The diagnosis of episodes of altered consciousness as epileptic seizures is key to the management of epilepsy. Traditionally done by doctors and time-consuming, this relies on asking questions and analyzing the replies.  It should be possible to design a tool to do this using a Bayesian approach.  This would enable the diagnosis to be made by non-doctors and so save precious medical time.</a:t>
            </a:r>
            <a:endParaRPr lang="en-GB" sz="1000" dirty="0"/>
          </a:p>
          <a:p>
            <a:r>
              <a:rPr lang="en-US" sz="1000" dirty="0"/>
              <a:t> </a:t>
            </a:r>
            <a:endParaRPr lang="en-GB" sz="1000" dirty="0"/>
          </a:p>
          <a:p>
            <a:r>
              <a:rPr lang="en-US" sz="1000" b="1" dirty="0"/>
              <a:t>Design/Methods</a:t>
            </a:r>
            <a:endParaRPr lang="en-GB" sz="1000" dirty="0"/>
          </a:p>
          <a:p>
            <a:r>
              <a:rPr lang="en-US" sz="1000" dirty="0"/>
              <a:t>Sixty-seven consecutive patients attending epilepsy clinics at </a:t>
            </a:r>
            <a:r>
              <a:rPr lang="en-US" sz="1000" dirty="0" err="1"/>
              <a:t>Dhulikhel</a:t>
            </a:r>
            <a:r>
              <a:rPr lang="en-US" sz="1000" dirty="0"/>
              <a:t> Hospital, Nepal and its outreach </a:t>
            </a:r>
            <a:r>
              <a:rPr lang="en-US" sz="1000" dirty="0" err="1"/>
              <a:t>centres</a:t>
            </a:r>
            <a:r>
              <a:rPr lang="en-US" sz="1000" dirty="0"/>
              <a:t> were asked a series of about 26 questions about their episodes.  A diagnosis of “epileptic seizure (E)” or “not epileptic seizure (NE)” was reached clinically.  Retrospectively, for each question the Likelihood Ratio (LR) of having E or NE was calculated and the most informative LRs identified. These were then used sequentially and incorporated into a mobile phone app. This was then validated in two different populations in Nepal and India and compared with the independent clinical diagnosis.</a:t>
            </a:r>
            <a:endParaRPr lang="en-GB" sz="1000" dirty="0"/>
          </a:p>
          <a:p>
            <a:r>
              <a:rPr lang="en-US" sz="1000" dirty="0"/>
              <a:t> </a:t>
            </a:r>
            <a:endParaRPr lang="en-GB" sz="1000" dirty="0"/>
          </a:p>
          <a:p>
            <a:r>
              <a:rPr lang="en-US" sz="1000" b="1" dirty="0"/>
              <a:t>Results</a:t>
            </a:r>
            <a:endParaRPr lang="en-GB" sz="1000" dirty="0"/>
          </a:p>
          <a:p>
            <a:r>
              <a:rPr lang="en-US" sz="1000" dirty="0"/>
              <a:t>Of the 67 patients originally seen, 51 had E giving a pre-test probability of 0.76. Eleven questions were identified with an LR&gt;3 and incorporated into the app. The app was then validated in 132 patients from two different populations. Non-doctors were able to use it with minimal training. The app separated those with E and NE with near-complete reliability. </a:t>
            </a:r>
            <a:endParaRPr lang="en-GB" sz="1000" dirty="0"/>
          </a:p>
          <a:p>
            <a:r>
              <a:rPr lang="en-US" sz="1000" dirty="0"/>
              <a:t> </a:t>
            </a:r>
            <a:endParaRPr lang="en-GB" sz="1000" dirty="0"/>
          </a:p>
          <a:p>
            <a:r>
              <a:rPr lang="en-US" sz="1000" b="1" dirty="0"/>
              <a:t>Conclusion</a:t>
            </a:r>
            <a:endParaRPr lang="en-GB" sz="1000" dirty="0"/>
          </a:p>
          <a:p>
            <a:r>
              <a:rPr lang="en-US" sz="1000" dirty="0"/>
              <a:t>A phone app has been designed to diagnose epileptic seizures and works well in practice.  It should be particular useful where medical input is scarce or non-existent.</a:t>
            </a:r>
            <a:endParaRPr lang="en-GB" sz="1000" dirty="0"/>
          </a:p>
          <a:p>
            <a:r>
              <a:rPr lang="en-US" sz="1000" dirty="0"/>
              <a:t> </a:t>
            </a:r>
            <a:endParaRPr lang="en-GB" sz="1000" dirty="0"/>
          </a:p>
          <a:p>
            <a:pPr eaLnBrk="1" hangingPunct="1">
              <a:spcBef>
                <a:spcPct val="50000"/>
              </a:spcBef>
            </a:pPr>
            <a:endParaRPr lang="en-US" sz="1000" dirty="0"/>
          </a:p>
          <a:p>
            <a:pPr eaLnBrk="1" hangingPunct="1">
              <a:spcBef>
                <a:spcPct val="50000"/>
              </a:spcBef>
            </a:pPr>
            <a:endParaRPr lang="en-US" sz="1800" dirty="0"/>
          </a:p>
          <a:p>
            <a:pPr eaLnBrk="1" hangingPunct="1">
              <a:spcBef>
                <a:spcPct val="50000"/>
              </a:spcBef>
            </a:pPr>
            <a:endParaRPr lang="en-US" sz="1800" dirty="0"/>
          </a:p>
          <a:p>
            <a:pPr eaLnBrk="1" hangingPunct="1">
              <a:spcBef>
                <a:spcPct val="50000"/>
              </a:spcBef>
            </a:pPr>
            <a:endParaRPr lang="en-US" sz="1800" dirty="0"/>
          </a:p>
        </p:txBody>
      </p:sp>
      <p:sp>
        <p:nvSpPr>
          <p:cNvPr id="13325" name="Text Box 21"/>
          <p:cNvSpPr txBox="1">
            <a:spLocks noChangeArrowheads="1"/>
          </p:cNvSpPr>
          <p:nvPr/>
        </p:nvSpPr>
        <p:spPr bwMode="auto">
          <a:xfrm>
            <a:off x="0" y="8839200"/>
            <a:ext cx="6948488" cy="62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706" tIns="35853" rIns="71706" bIns="35853">
            <a:spAutoFit/>
          </a:bodyPr>
          <a:lstStyle>
            <a:lvl1pPr defTabSz="1720850">
              <a:defRPr sz="2400">
                <a:solidFill>
                  <a:schemeClr val="tx1"/>
                </a:solidFill>
                <a:latin typeface="Arial" charset="0"/>
                <a:ea typeface="ＭＳ Ｐゴシック" charset="0"/>
                <a:cs typeface="ＭＳ Ｐゴシック" charset="0"/>
              </a:defRPr>
            </a:lvl1pPr>
            <a:lvl2pPr marL="37931725" indent="-37474525" defTabSz="172085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3600" b="1" dirty="0" smtClean="0">
                <a:solidFill>
                  <a:srgbClr val="152B60"/>
                </a:solidFill>
              </a:rPr>
              <a:t>THE PROBLEM</a:t>
            </a:r>
            <a:endParaRPr lang="en-US" sz="2800" b="1" dirty="0">
              <a:solidFill>
                <a:schemeClr val="accent2"/>
              </a:solidFill>
            </a:endParaRPr>
          </a:p>
        </p:txBody>
      </p:sp>
      <p:sp>
        <p:nvSpPr>
          <p:cNvPr id="13326" name="Text Box 23"/>
          <p:cNvSpPr txBox="1">
            <a:spLocks noChangeArrowheads="1"/>
          </p:cNvSpPr>
          <p:nvPr/>
        </p:nvSpPr>
        <p:spPr bwMode="auto">
          <a:xfrm>
            <a:off x="914400" y="9677400"/>
            <a:ext cx="6172200" cy="2657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1706" tIns="35853" rIns="71706" bIns="35853">
            <a:spAutoFit/>
          </a:bodyPr>
          <a:lstStyle>
            <a:lvl1pPr defTabSz="1720850">
              <a:defRPr sz="2400">
                <a:solidFill>
                  <a:schemeClr val="tx1"/>
                </a:solidFill>
                <a:latin typeface="Arial" charset="0"/>
                <a:ea typeface="ＭＳ Ｐゴシック" charset="0"/>
                <a:cs typeface="ＭＳ Ｐゴシック" charset="0"/>
              </a:defRPr>
            </a:lvl1pPr>
            <a:lvl2pPr marL="37931725" indent="-37474525" defTabSz="172085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smtClean="0"/>
              <a:t>Epilepsy is a treatable condition</a:t>
            </a:r>
          </a:p>
          <a:p>
            <a:r>
              <a:rPr lang="en-US" dirty="0" smtClean="0"/>
              <a:t>Yet in many countries 50-90% of people with it are untreated</a:t>
            </a:r>
          </a:p>
          <a:p>
            <a:r>
              <a:rPr lang="en-US" dirty="0" smtClean="0"/>
              <a:t>One reason is that there are no available doctors to diagnose and treat it.</a:t>
            </a:r>
          </a:p>
          <a:p>
            <a:r>
              <a:rPr lang="en-US" dirty="0" smtClean="0"/>
              <a:t>Many authors have suggested that non-doctors should be trained to do this</a:t>
            </a:r>
          </a:p>
        </p:txBody>
      </p:sp>
      <p:sp>
        <p:nvSpPr>
          <p:cNvPr id="13327" name="Text Box 28"/>
          <p:cNvSpPr txBox="1">
            <a:spLocks noChangeArrowheads="1"/>
          </p:cNvSpPr>
          <p:nvPr/>
        </p:nvSpPr>
        <p:spPr bwMode="auto">
          <a:xfrm>
            <a:off x="14554200" y="3200400"/>
            <a:ext cx="6948488" cy="62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706" tIns="35853" rIns="71706" bIns="35853">
            <a:spAutoFit/>
          </a:bodyPr>
          <a:lstStyle>
            <a:lvl1pPr defTabSz="1720850">
              <a:defRPr sz="2400">
                <a:solidFill>
                  <a:schemeClr val="tx1"/>
                </a:solidFill>
                <a:latin typeface="Arial" charset="0"/>
                <a:ea typeface="ＭＳ Ｐゴシック" charset="0"/>
                <a:cs typeface="ＭＳ Ｐゴシック" charset="0"/>
              </a:defRPr>
            </a:lvl1pPr>
            <a:lvl2pPr marL="37931725" indent="-37474525" defTabSz="172085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3600" b="1" dirty="0" smtClean="0">
                <a:solidFill>
                  <a:srgbClr val="152B60"/>
                </a:solidFill>
              </a:rPr>
              <a:t>VALIDATION OF THE TOOL</a:t>
            </a:r>
            <a:endParaRPr lang="en-US" sz="2800" b="1" dirty="0">
              <a:solidFill>
                <a:schemeClr val="accent2"/>
              </a:solidFill>
            </a:endParaRPr>
          </a:p>
        </p:txBody>
      </p:sp>
      <p:sp>
        <p:nvSpPr>
          <p:cNvPr id="13328" name="Text Box 29"/>
          <p:cNvSpPr txBox="1">
            <a:spLocks noChangeArrowheads="1"/>
          </p:cNvSpPr>
          <p:nvPr/>
        </p:nvSpPr>
        <p:spPr bwMode="auto">
          <a:xfrm>
            <a:off x="15087600" y="4038600"/>
            <a:ext cx="6013450" cy="1457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1706" tIns="35853" rIns="71706" bIns="35853">
            <a:spAutoFit/>
          </a:bodyPr>
          <a:lstStyle>
            <a:lvl1pPr defTabSz="1720850">
              <a:defRPr sz="2400">
                <a:solidFill>
                  <a:schemeClr val="tx1"/>
                </a:solidFill>
                <a:latin typeface="Arial" charset="0"/>
                <a:ea typeface="ＭＳ Ｐゴシック" charset="0"/>
                <a:cs typeface="ＭＳ Ｐゴシック" charset="0"/>
              </a:defRPr>
            </a:lvl1pPr>
            <a:lvl2pPr marL="37931725" indent="-37474525" defTabSz="172085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sz="1800" dirty="0"/>
              <a:t>The tool was tested in 132 patients attending three epilepsy camps, one in India and two in Nepal. The diagnosis of E, N or Uncertain (U) was made by a neurologist.  The tool was completed independently either by a health worker or trainee doctor. Results are </a:t>
            </a:r>
            <a:r>
              <a:rPr lang="en-US" sz="1800" dirty="0" smtClean="0"/>
              <a:t>below.</a:t>
            </a:r>
            <a:endParaRPr lang="en-GB" sz="1800" dirty="0"/>
          </a:p>
        </p:txBody>
      </p:sp>
      <p:sp>
        <p:nvSpPr>
          <p:cNvPr id="13329" name="Text Box 34"/>
          <p:cNvSpPr txBox="1">
            <a:spLocks noChangeArrowheads="1"/>
          </p:cNvSpPr>
          <p:nvPr/>
        </p:nvSpPr>
        <p:spPr bwMode="auto">
          <a:xfrm>
            <a:off x="14692313" y="7467600"/>
            <a:ext cx="6948487" cy="62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706" tIns="35853" rIns="71706" bIns="35853">
            <a:spAutoFit/>
          </a:bodyPr>
          <a:lstStyle>
            <a:lvl1pPr defTabSz="1720850">
              <a:defRPr sz="2400">
                <a:solidFill>
                  <a:schemeClr val="tx1"/>
                </a:solidFill>
                <a:latin typeface="Arial" charset="0"/>
                <a:ea typeface="ＭＳ Ｐゴシック" charset="0"/>
                <a:cs typeface="ＭＳ Ｐゴシック" charset="0"/>
              </a:defRPr>
            </a:lvl1pPr>
            <a:lvl2pPr marL="37931725" indent="-37474525" defTabSz="172085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3600" b="1">
                <a:solidFill>
                  <a:srgbClr val="152B60"/>
                </a:solidFill>
              </a:rPr>
              <a:t>CONCLUSION</a:t>
            </a:r>
            <a:endParaRPr lang="en-US" sz="2800" b="1">
              <a:solidFill>
                <a:schemeClr val="accent2"/>
              </a:solidFill>
            </a:endParaRPr>
          </a:p>
        </p:txBody>
      </p:sp>
      <p:sp>
        <p:nvSpPr>
          <p:cNvPr id="13330" name="Text Box 35"/>
          <p:cNvSpPr txBox="1">
            <a:spLocks noChangeArrowheads="1"/>
          </p:cNvSpPr>
          <p:nvPr/>
        </p:nvSpPr>
        <p:spPr bwMode="auto">
          <a:xfrm>
            <a:off x="11506200" y="8915400"/>
            <a:ext cx="5784850" cy="764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706" tIns="35853" rIns="71706" bIns="35853">
            <a:spAutoFit/>
          </a:bodyPr>
          <a:lstStyle>
            <a:lvl1pPr defTabSz="1720850">
              <a:defRPr sz="2400">
                <a:solidFill>
                  <a:schemeClr val="tx1"/>
                </a:solidFill>
                <a:latin typeface="Arial" charset="0"/>
                <a:ea typeface="ＭＳ Ｐゴシック" charset="0"/>
                <a:cs typeface="ＭＳ Ｐゴシック" charset="0"/>
              </a:defRPr>
            </a:lvl1pPr>
            <a:lvl2pPr marL="37931725" indent="-37474525" defTabSz="172085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endParaRPr lang="en-US" sz="1800" dirty="0"/>
          </a:p>
          <a:p>
            <a:pPr eaLnBrk="1" hangingPunct="1">
              <a:spcBef>
                <a:spcPct val="50000"/>
              </a:spcBef>
            </a:pPr>
            <a:endParaRPr lang="en-US" sz="1800" dirty="0"/>
          </a:p>
        </p:txBody>
      </p:sp>
      <p:sp>
        <p:nvSpPr>
          <p:cNvPr id="13333" name="Line 39"/>
          <p:cNvSpPr>
            <a:spLocks noChangeShapeType="1"/>
          </p:cNvSpPr>
          <p:nvPr/>
        </p:nvSpPr>
        <p:spPr bwMode="auto">
          <a:xfrm>
            <a:off x="914400" y="9525000"/>
            <a:ext cx="5994400" cy="0"/>
          </a:xfrm>
          <a:prstGeom prst="line">
            <a:avLst/>
          </a:prstGeom>
          <a:noFill/>
          <a:ln w="127000">
            <a:solidFill>
              <a:srgbClr val="152B6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34" name="Line 40"/>
          <p:cNvSpPr>
            <a:spLocks noChangeShapeType="1"/>
          </p:cNvSpPr>
          <p:nvPr/>
        </p:nvSpPr>
        <p:spPr bwMode="auto">
          <a:xfrm>
            <a:off x="914400" y="3894138"/>
            <a:ext cx="5994400" cy="0"/>
          </a:xfrm>
          <a:prstGeom prst="line">
            <a:avLst/>
          </a:prstGeom>
          <a:noFill/>
          <a:ln w="127000">
            <a:solidFill>
              <a:srgbClr val="152B6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35" name="Line 41"/>
          <p:cNvSpPr>
            <a:spLocks noChangeShapeType="1"/>
          </p:cNvSpPr>
          <p:nvPr/>
        </p:nvSpPr>
        <p:spPr bwMode="auto">
          <a:xfrm>
            <a:off x="15036800" y="3863975"/>
            <a:ext cx="5994400" cy="0"/>
          </a:xfrm>
          <a:prstGeom prst="line">
            <a:avLst/>
          </a:prstGeom>
          <a:noFill/>
          <a:ln w="127000">
            <a:solidFill>
              <a:srgbClr val="152B6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36" name="Line 42"/>
          <p:cNvSpPr>
            <a:spLocks noChangeShapeType="1"/>
          </p:cNvSpPr>
          <p:nvPr/>
        </p:nvSpPr>
        <p:spPr bwMode="auto">
          <a:xfrm>
            <a:off x="15240000" y="8153400"/>
            <a:ext cx="5994400" cy="0"/>
          </a:xfrm>
          <a:prstGeom prst="line">
            <a:avLst/>
          </a:prstGeom>
          <a:noFill/>
          <a:ln w="127000">
            <a:solidFill>
              <a:srgbClr val="152B6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38" name="Text Box 44"/>
          <p:cNvSpPr txBox="1">
            <a:spLocks noChangeArrowheads="1"/>
          </p:cNvSpPr>
          <p:nvPr/>
        </p:nvSpPr>
        <p:spPr bwMode="auto">
          <a:xfrm>
            <a:off x="7681913" y="3200400"/>
            <a:ext cx="6948487" cy="62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706" tIns="35853" rIns="71706" bIns="35853">
            <a:spAutoFit/>
          </a:bodyPr>
          <a:lstStyle>
            <a:lvl1pPr defTabSz="1720850">
              <a:defRPr sz="2400">
                <a:solidFill>
                  <a:schemeClr val="tx1"/>
                </a:solidFill>
                <a:latin typeface="Arial" charset="0"/>
                <a:ea typeface="ＭＳ Ｐゴシック" charset="0"/>
                <a:cs typeface="ＭＳ Ｐゴシック" charset="0"/>
              </a:defRPr>
            </a:lvl1pPr>
            <a:lvl2pPr marL="37931725" indent="-37474525" defTabSz="172085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3600" b="1" dirty="0" smtClean="0">
                <a:solidFill>
                  <a:srgbClr val="152B60"/>
                </a:solidFill>
              </a:rPr>
              <a:t>CREATION OF THE TOOL</a:t>
            </a:r>
            <a:endParaRPr lang="en-US" sz="2800" b="1" dirty="0">
              <a:solidFill>
                <a:schemeClr val="accent2"/>
              </a:solidFill>
            </a:endParaRPr>
          </a:p>
        </p:txBody>
      </p:sp>
      <p:sp>
        <p:nvSpPr>
          <p:cNvPr id="13339" name="Line 45"/>
          <p:cNvSpPr>
            <a:spLocks noChangeShapeType="1"/>
          </p:cNvSpPr>
          <p:nvPr/>
        </p:nvSpPr>
        <p:spPr bwMode="auto">
          <a:xfrm>
            <a:off x="8088313" y="3894138"/>
            <a:ext cx="5994400" cy="0"/>
          </a:xfrm>
          <a:prstGeom prst="line">
            <a:avLst/>
          </a:prstGeom>
          <a:noFill/>
          <a:ln w="127000">
            <a:solidFill>
              <a:srgbClr val="152B6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40" name="Rectangle 50"/>
          <p:cNvSpPr>
            <a:spLocks noChangeArrowheads="1"/>
          </p:cNvSpPr>
          <p:nvPr/>
        </p:nvSpPr>
        <p:spPr bwMode="auto">
          <a:xfrm>
            <a:off x="101600" y="15706725"/>
            <a:ext cx="11099800"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22860" rIns="45720" bIns="22860" anchor="ctr"/>
          <a:lstStyle/>
          <a:p>
            <a:pPr algn="ctr" defTabSz="2560638" eaLnBrk="1" hangingPunct="1"/>
            <a:r>
              <a:rPr lang="en-US" sz="1800" dirty="0" smtClean="0">
                <a:solidFill>
                  <a:schemeClr val="bg1"/>
                </a:solidFill>
              </a:rPr>
              <a:t>Reference: Patterson V et al </a:t>
            </a:r>
            <a:r>
              <a:rPr lang="en-GB" sz="1800" dirty="0" smtClean="0">
                <a:solidFill>
                  <a:schemeClr val="bg1"/>
                </a:solidFill>
              </a:rPr>
              <a:t>A </a:t>
            </a:r>
            <a:r>
              <a:rPr lang="en-GB" sz="1800" dirty="0">
                <a:solidFill>
                  <a:schemeClr val="bg1"/>
                </a:solidFill>
              </a:rPr>
              <a:t>Bayesian Tool for Epilepsy Diagnosis in the Resource-poor World: </a:t>
            </a:r>
            <a:endParaRPr lang="en-GB" sz="1800" dirty="0" smtClean="0">
              <a:solidFill>
                <a:schemeClr val="bg1"/>
              </a:solidFill>
            </a:endParaRPr>
          </a:p>
          <a:p>
            <a:pPr algn="ctr" defTabSz="2560638" eaLnBrk="1" hangingPunct="1"/>
            <a:r>
              <a:rPr lang="en-GB" sz="1800" dirty="0" smtClean="0">
                <a:solidFill>
                  <a:schemeClr val="bg1"/>
                </a:solidFill>
              </a:rPr>
              <a:t>development </a:t>
            </a:r>
            <a:r>
              <a:rPr lang="en-GB" sz="1800" dirty="0">
                <a:solidFill>
                  <a:schemeClr val="bg1"/>
                </a:solidFill>
              </a:rPr>
              <a:t>and </a:t>
            </a:r>
            <a:r>
              <a:rPr lang="en-GB" sz="1800" dirty="0" smtClean="0">
                <a:solidFill>
                  <a:schemeClr val="bg1"/>
                </a:solidFill>
              </a:rPr>
              <a:t>early validation  </a:t>
            </a:r>
            <a:r>
              <a:rPr lang="en-US" sz="1800" dirty="0" smtClean="0">
                <a:solidFill>
                  <a:schemeClr val="bg1"/>
                </a:solidFill>
              </a:rPr>
              <a:t>Seizure </a:t>
            </a:r>
            <a:r>
              <a:rPr lang="en-US" sz="1800" dirty="0" smtClean="0">
                <a:solidFill>
                  <a:schemeClr val="bg1"/>
                </a:solidFill>
              </a:rPr>
              <a:t>2014, in press</a:t>
            </a:r>
            <a:endParaRPr lang="en-US" sz="1800" i="1" dirty="0">
              <a:solidFill>
                <a:schemeClr val="tx2"/>
              </a:solidFill>
            </a:endParaRPr>
          </a:p>
        </p:txBody>
      </p:sp>
      <p:sp>
        <p:nvSpPr>
          <p:cNvPr id="13341" name="Rectangle 52"/>
          <p:cNvSpPr>
            <a:spLocks noChangeArrowheads="1"/>
          </p:cNvSpPr>
          <p:nvPr/>
        </p:nvSpPr>
        <p:spPr bwMode="auto">
          <a:xfrm>
            <a:off x="18999200" y="15151100"/>
            <a:ext cx="18288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71706" tIns="35853" rIns="71706" bIns="35853" anchor="ctr"/>
          <a:lstStyle/>
          <a:p>
            <a:pPr algn="ctr" defTabSz="717550" eaLnBrk="1" hangingPunct="1"/>
            <a:r>
              <a:rPr lang="en-US" sz="1700">
                <a:solidFill>
                  <a:schemeClr val="bg1"/>
                </a:solidFill>
              </a:rPr>
              <a:t>Printed by</a:t>
            </a:r>
            <a:endParaRPr lang="en-US" sz="1700" i="1">
              <a:solidFill>
                <a:schemeClr val="tx2"/>
              </a:solidFill>
            </a:endParaRPr>
          </a:p>
        </p:txBody>
      </p:sp>
      <p:sp>
        <p:nvSpPr>
          <p:cNvPr id="13342" name="Text Box 56"/>
          <p:cNvSpPr txBox="1">
            <a:spLocks noChangeArrowheads="1"/>
          </p:cNvSpPr>
          <p:nvPr/>
        </p:nvSpPr>
        <p:spPr bwMode="auto">
          <a:xfrm>
            <a:off x="8534400" y="7772400"/>
            <a:ext cx="4343400" cy="4267200"/>
          </a:xfrm>
          <a:prstGeom prst="rect">
            <a:avLst/>
          </a:prstGeom>
          <a:solidFill>
            <a:schemeClr val="bg1"/>
          </a:solidFill>
          <a:ln w="28575">
            <a:solidFill>
              <a:srgbClr val="FF0000"/>
            </a:solidFill>
            <a:miter lim="800000"/>
            <a:headEnd/>
            <a:tailEnd/>
          </a:ln>
        </p:spPr>
        <p:txBody>
          <a:bodyPr wrap="square" lIns="71717" tIns="71717" rIns="71717" bIns="71717">
            <a:spAutoFit/>
          </a:bodyPr>
          <a:lstStyle>
            <a:lvl1pPr defTabSz="1720850">
              <a:defRPr sz="2400">
                <a:solidFill>
                  <a:schemeClr val="tx1"/>
                </a:solidFill>
                <a:latin typeface="Arial" charset="0"/>
                <a:ea typeface="ＭＳ Ｐゴシック" charset="0"/>
                <a:cs typeface="ＭＳ Ｐゴシック" charset="0"/>
              </a:defRPr>
            </a:lvl1pPr>
            <a:lvl2pPr marL="37931725" indent="-37474525" defTabSz="172085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endParaRPr lang="en-US" sz="1600" dirty="0">
              <a:solidFill>
                <a:srgbClr val="8D0A39"/>
              </a:solidFill>
            </a:endParaRPr>
          </a:p>
        </p:txBody>
      </p:sp>
      <p:sp>
        <p:nvSpPr>
          <p:cNvPr id="13343" name="Text Box 57"/>
          <p:cNvSpPr txBox="1">
            <a:spLocks noChangeArrowheads="1"/>
          </p:cNvSpPr>
          <p:nvPr/>
        </p:nvSpPr>
        <p:spPr bwMode="auto">
          <a:xfrm>
            <a:off x="15163800" y="5619750"/>
            <a:ext cx="5867400" cy="4210050"/>
          </a:xfrm>
          <a:prstGeom prst="rect">
            <a:avLst/>
          </a:prstGeom>
          <a:solidFill>
            <a:schemeClr val="bg1"/>
          </a:solidFill>
          <a:ln w="28575">
            <a:solidFill>
              <a:srgbClr val="FF0000"/>
            </a:solidFill>
            <a:miter lim="800000"/>
            <a:headEnd/>
            <a:tailEnd/>
          </a:ln>
        </p:spPr>
        <p:txBody>
          <a:bodyPr wrap="square" lIns="71717" tIns="71717" rIns="71717" bIns="71717">
            <a:spAutoFit/>
          </a:bodyPr>
          <a:lstStyle>
            <a:lvl1pPr defTabSz="1720850">
              <a:defRPr sz="2400">
                <a:solidFill>
                  <a:schemeClr val="tx1"/>
                </a:solidFill>
                <a:latin typeface="Arial" charset="0"/>
                <a:ea typeface="ＭＳ Ｐゴシック" charset="0"/>
                <a:cs typeface="ＭＳ Ｐゴシック" charset="0"/>
              </a:defRPr>
            </a:lvl1pPr>
            <a:lvl2pPr marL="37931725" indent="-37474525" defTabSz="172085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endParaRPr lang="en-US" sz="1600" dirty="0">
              <a:solidFill>
                <a:srgbClr val="8D0A39"/>
              </a:solidFill>
            </a:endParaRPr>
          </a:p>
        </p:txBody>
      </p:sp>
      <p:pic>
        <p:nvPicPr>
          <p:cNvPr id="13345" name="Picture 33" descr="C4Plogo_2color.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745200" y="15621000"/>
            <a:ext cx="251142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8" name="Chart 37"/>
          <p:cNvGraphicFramePr>
            <a:graphicFrameLocks noGrp="1"/>
          </p:cNvGraphicFramePr>
          <p:nvPr>
            <p:extLst>
              <p:ext uri="{D42A27DB-BD31-4B8C-83A1-F6EECF244321}">
                <p14:modId xmlns:p14="http://schemas.microsoft.com/office/powerpoint/2010/main" val="2202702473"/>
              </p:ext>
            </p:extLst>
          </p:nvPr>
        </p:nvGraphicFramePr>
        <p:xfrm>
          <a:off x="15316200" y="5867401"/>
          <a:ext cx="55626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8763000" y="7772400"/>
            <a:ext cx="4191000" cy="4278094"/>
          </a:xfrm>
          <a:prstGeom prst="rect">
            <a:avLst/>
          </a:prstGeom>
        </p:spPr>
        <p:txBody>
          <a:bodyPr wrap="square">
            <a:spAutoFit/>
          </a:bodyPr>
          <a:lstStyle/>
          <a:p>
            <a:pPr marL="0" indent="0">
              <a:buNone/>
            </a:pPr>
            <a:r>
              <a:rPr lang="en-US" sz="1600" i="1" dirty="0" smtClean="0"/>
              <a:t>Prior to the episode</a:t>
            </a:r>
            <a:endParaRPr lang="en-GB" sz="1600" dirty="0" smtClean="0"/>
          </a:p>
          <a:p>
            <a:pPr marL="0" indent="0">
              <a:buNone/>
            </a:pPr>
            <a:r>
              <a:rPr lang="en-US" sz="1600" dirty="0" smtClean="0"/>
              <a:t>Male Gender (F)</a:t>
            </a:r>
            <a:endParaRPr lang="en-GB" sz="1600" dirty="0" smtClean="0"/>
          </a:p>
          <a:p>
            <a:pPr marL="0" indent="0">
              <a:buNone/>
            </a:pPr>
            <a:r>
              <a:rPr lang="en-US" sz="1600" i="1" dirty="0" smtClean="0"/>
              <a:t> </a:t>
            </a:r>
            <a:r>
              <a:rPr lang="en-US" sz="1600" dirty="0" smtClean="0"/>
              <a:t>Predisposing factors excluding family history (F)</a:t>
            </a:r>
          </a:p>
          <a:p>
            <a:pPr marL="0" indent="0">
              <a:buNone/>
            </a:pPr>
            <a:endParaRPr lang="en-GB" sz="1600" dirty="0" smtClean="0"/>
          </a:p>
          <a:p>
            <a:pPr marL="0" indent="0">
              <a:buNone/>
            </a:pPr>
            <a:r>
              <a:rPr lang="en-US" sz="1600" i="1" dirty="0" smtClean="0"/>
              <a:t>During the episode</a:t>
            </a:r>
            <a:endParaRPr lang="en-GB" sz="1600" dirty="0" smtClean="0"/>
          </a:p>
          <a:p>
            <a:pPr marL="0" indent="0">
              <a:buNone/>
            </a:pPr>
            <a:r>
              <a:rPr lang="en-US" sz="1600" dirty="0" err="1" smtClean="0"/>
              <a:t>Colour</a:t>
            </a:r>
            <a:r>
              <a:rPr lang="en-US" sz="1600" dirty="0" smtClean="0"/>
              <a:t> change to red or blue (F)</a:t>
            </a:r>
            <a:endParaRPr lang="en-GB" sz="1600" dirty="0" smtClean="0"/>
          </a:p>
          <a:p>
            <a:pPr marL="0" indent="0">
              <a:buNone/>
            </a:pPr>
            <a:r>
              <a:rPr lang="en-US" sz="1600" dirty="0" smtClean="0"/>
              <a:t>Stiffness (F)</a:t>
            </a:r>
            <a:endParaRPr lang="en-GB" sz="1600" dirty="0" smtClean="0"/>
          </a:p>
          <a:p>
            <a:pPr marL="0" indent="0">
              <a:buNone/>
            </a:pPr>
            <a:r>
              <a:rPr lang="en-US" sz="1600" dirty="0" smtClean="0"/>
              <a:t>Shaking (F)</a:t>
            </a:r>
            <a:endParaRPr lang="en-GB" sz="1600" dirty="0" smtClean="0"/>
          </a:p>
          <a:p>
            <a:pPr marL="0" indent="0">
              <a:buNone/>
            </a:pPr>
            <a:r>
              <a:rPr lang="en-US" sz="1600" dirty="0" smtClean="0"/>
              <a:t>Tongue bitten (F)</a:t>
            </a:r>
            <a:endParaRPr lang="en-GB" sz="1600" dirty="0" smtClean="0"/>
          </a:p>
          <a:p>
            <a:pPr marL="0" indent="0">
              <a:buNone/>
            </a:pPr>
            <a:r>
              <a:rPr lang="en-US" sz="1600" dirty="0" smtClean="0"/>
              <a:t>Incontinence of urine (F)</a:t>
            </a:r>
            <a:endParaRPr lang="en-GB" sz="1600" dirty="0" smtClean="0"/>
          </a:p>
          <a:p>
            <a:pPr marL="0" indent="0">
              <a:buNone/>
            </a:pPr>
            <a:r>
              <a:rPr lang="en-US" sz="1600" dirty="0" smtClean="0"/>
              <a:t>Head turning to one side (F)</a:t>
            </a:r>
            <a:endParaRPr lang="en-GB" sz="1600" dirty="0" smtClean="0"/>
          </a:p>
          <a:p>
            <a:pPr marL="0" indent="0">
              <a:buNone/>
            </a:pPr>
            <a:r>
              <a:rPr lang="en-US" sz="1600" dirty="0" smtClean="0"/>
              <a:t>Eyes closed (A)</a:t>
            </a:r>
            <a:endParaRPr lang="en-GB" sz="1600" dirty="0" smtClean="0"/>
          </a:p>
          <a:p>
            <a:pPr marL="0" indent="0">
              <a:buNone/>
            </a:pPr>
            <a:r>
              <a:rPr lang="en-US" sz="1600" dirty="0" smtClean="0"/>
              <a:t>Able to communicate (A)</a:t>
            </a:r>
          </a:p>
          <a:p>
            <a:pPr marL="0" indent="0">
              <a:buNone/>
            </a:pPr>
            <a:endParaRPr lang="en-GB" sz="1600" dirty="0" smtClean="0"/>
          </a:p>
          <a:p>
            <a:pPr marL="0" indent="0">
              <a:buNone/>
            </a:pPr>
            <a:r>
              <a:rPr lang="en-US" sz="1600" i="1" dirty="0" smtClean="0"/>
              <a:t>After the episode</a:t>
            </a:r>
            <a:endParaRPr lang="en-GB" sz="1600" dirty="0" smtClean="0"/>
          </a:p>
          <a:p>
            <a:pPr marL="0" indent="0">
              <a:buNone/>
            </a:pPr>
            <a:r>
              <a:rPr lang="en-US" sz="1600" dirty="0" smtClean="0"/>
              <a:t>One-sided weakness (F)</a:t>
            </a:r>
            <a:endParaRPr lang="en-GB" sz="1600" dirty="0"/>
          </a:p>
        </p:txBody>
      </p:sp>
      <p:sp>
        <p:nvSpPr>
          <p:cNvPr id="3" name="Rectangle 2"/>
          <p:cNvSpPr/>
          <p:nvPr/>
        </p:nvSpPr>
        <p:spPr>
          <a:xfrm>
            <a:off x="1676400" y="12420600"/>
            <a:ext cx="3647378" cy="646331"/>
          </a:xfrm>
          <a:prstGeom prst="rect">
            <a:avLst/>
          </a:prstGeom>
        </p:spPr>
        <p:txBody>
          <a:bodyPr wrap="none">
            <a:spAutoFit/>
          </a:bodyPr>
          <a:lstStyle/>
          <a:p>
            <a:pPr algn="ctr" eaLnBrk="1" hangingPunct="1">
              <a:spcBef>
                <a:spcPct val="50000"/>
              </a:spcBef>
            </a:pPr>
            <a:r>
              <a:rPr lang="en-US" sz="3600" b="1" dirty="0" smtClean="0">
                <a:solidFill>
                  <a:srgbClr val="152B60"/>
                </a:solidFill>
              </a:rPr>
              <a:t>THE QUESTION</a:t>
            </a:r>
            <a:endParaRPr lang="en-US" sz="3600" b="1" dirty="0">
              <a:solidFill>
                <a:schemeClr val="accent2"/>
              </a:solidFill>
            </a:endParaRPr>
          </a:p>
        </p:txBody>
      </p:sp>
      <p:sp>
        <p:nvSpPr>
          <p:cNvPr id="41" name="Line 39"/>
          <p:cNvSpPr>
            <a:spLocks noChangeShapeType="1"/>
          </p:cNvSpPr>
          <p:nvPr/>
        </p:nvSpPr>
        <p:spPr bwMode="auto">
          <a:xfrm>
            <a:off x="914400" y="13106400"/>
            <a:ext cx="5994400" cy="0"/>
          </a:xfrm>
          <a:prstGeom prst="line">
            <a:avLst/>
          </a:prstGeom>
          <a:noFill/>
          <a:ln w="127000">
            <a:solidFill>
              <a:srgbClr val="152B6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 name="Rectangle 3"/>
          <p:cNvSpPr/>
          <p:nvPr/>
        </p:nvSpPr>
        <p:spPr>
          <a:xfrm>
            <a:off x="990600" y="13258800"/>
            <a:ext cx="5867400" cy="1200328"/>
          </a:xfrm>
          <a:prstGeom prst="rect">
            <a:avLst/>
          </a:prstGeom>
        </p:spPr>
        <p:txBody>
          <a:bodyPr wrap="square">
            <a:spAutoFit/>
          </a:bodyPr>
          <a:lstStyle/>
          <a:p>
            <a:r>
              <a:rPr lang="en-US" dirty="0"/>
              <a:t>Can a tool be created and validated to enable non-doctors to diagnose </a:t>
            </a:r>
            <a:r>
              <a:rPr lang="en-US" dirty="0" smtClean="0"/>
              <a:t>episodes of altered consciousness </a:t>
            </a:r>
            <a:r>
              <a:rPr lang="en-US" dirty="0"/>
              <a:t>as epileptic?</a:t>
            </a:r>
            <a:endParaRPr lang="en-GB" dirty="0"/>
          </a:p>
        </p:txBody>
      </p:sp>
      <p:sp>
        <p:nvSpPr>
          <p:cNvPr id="5" name="Rectangle 4"/>
          <p:cNvSpPr/>
          <p:nvPr/>
        </p:nvSpPr>
        <p:spPr>
          <a:xfrm>
            <a:off x="8305800" y="12115800"/>
            <a:ext cx="5867400" cy="584776"/>
          </a:xfrm>
          <a:prstGeom prst="rect">
            <a:avLst/>
          </a:prstGeom>
        </p:spPr>
        <p:txBody>
          <a:bodyPr wrap="square">
            <a:spAutoFit/>
          </a:bodyPr>
          <a:lstStyle/>
          <a:p>
            <a:r>
              <a:rPr lang="en-US" sz="1600" dirty="0" smtClean="0">
                <a:solidFill>
                  <a:srgbClr val="FF0000"/>
                </a:solidFill>
              </a:rPr>
              <a:t>Table 1. Variables with Likelihood Ratios &gt; 3 of episodes either being epileptic seizures (F) or not epileptic seizures (A)</a:t>
            </a:r>
            <a:endParaRPr lang="en-US" sz="1600" dirty="0">
              <a:solidFill>
                <a:srgbClr val="FF0000"/>
              </a:solidFill>
            </a:endParaRPr>
          </a:p>
        </p:txBody>
      </p:sp>
      <p:sp>
        <p:nvSpPr>
          <p:cNvPr id="6" name="Rectangle 5"/>
          <p:cNvSpPr/>
          <p:nvPr/>
        </p:nvSpPr>
        <p:spPr>
          <a:xfrm>
            <a:off x="8153400" y="4038600"/>
            <a:ext cx="5867400" cy="3785652"/>
          </a:xfrm>
          <a:prstGeom prst="rect">
            <a:avLst/>
          </a:prstGeom>
        </p:spPr>
        <p:txBody>
          <a:bodyPr wrap="square">
            <a:spAutoFit/>
          </a:bodyPr>
          <a:lstStyle/>
          <a:p>
            <a:r>
              <a:rPr lang="en-US" sz="1600" dirty="0" smtClean="0"/>
              <a:t>Patients over 9 years of age </a:t>
            </a:r>
            <a:r>
              <a:rPr lang="en-US" sz="1600" dirty="0"/>
              <a:t>attending epilepsy camps in Nepal were diagnosed as having epileptic seizures (E) or not epileptic seizures (NE) by a neurologist</a:t>
            </a:r>
            <a:r>
              <a:rPr lang="en-US" sz="1600" dirty="0" smtClean="0"/>
              <a:t>.</a:t>
            </a:r>
          </a:p>
          <a:p>
            <a:endParaRPr lang="en-GB" sz="1600" dirty="0"/>
          </a:p>
          <a:p>
            <a:r>
              <a:rPr lang="en-US" sz="1600" dirty="0"/>
              <a:t>The presence or absence of a about 40 variables related to their attacks was recorded at the same time.</a:t>
            </a:r>
            <a:endParaRPr lang="en-GB" sz="1600" dirty="0"/>
          </a:p>
          <a:p>
            <a:r>
              <a:rPr lang="en-US" sz="1600" dirty="0"/>
              <a:t> </a:t>
            </a:r>
            <a:endParaRPr lang="en-GB" sz="1600" dirty="0"/>
          </a:p>
          <a:p>
            <a:r>
              <a:rPr lang="en-US" sz="1600" dirty="0"/>
              <a:t>The likelihood ratio (LR) of each variable indicating E or NE was then calculated. </a:t>
            </a:r>
            <a:endParaRPr lang="en-GB" sz="1600" dirty="0"/>
          </a:p>
          <a:p>
            <a:r>
              <a:rPr lang="en-US" sz="1600" dirty="0"/>
              <a:t> </a:t>
            </a:r>
            <a:endParaRPr lang="en-GB" sz="1600" dirty="0"/>
          </a:p>
          <a:p>
            <a:r>
              <a:rPr lang="en-US" sz="1600" dirty="0"/>
              <a:t>Seventy-six patients were evaluated and the </a:t>
            </a:r>
            <a:r>
              <a:rPr lang="en-US" sz="1600" dirty="0" smtClean="0"/>
              <a:t>pre</a:t>
            </a:r>
            <a:r>
              <a:rPr lang="en-US" sz="1600" dirty="0"/>
              <a:t>-test probability of having epilepsy was 0.76 (in other words 76% of the population had E and 24% </a:t>
            </a:r>
            <a:r>
              <a:rPr lang="en-US" sz="1600" dirty="0" smtClean="0"/>
              <a:t>NE).</a:t>
            </a:r>
            <a:endParaRPr lang="en-GB" sz="1600" dirty="0"/>
          </a:p>
          <a:p>
            <a:r>
              <a:rPr lang="en-US" sz="1600" dirty="0"/>
              <a:t> </a:t>
            </a:r>
            <a:endParaRPr lang="en-GB" sz="1600" dirty="0"/>
          </a:p>
          <a:p>
            <a:r>
              <a:rPr lang="en-US" sz="1600" dirty="0"/>
              <a:t>Eleven variables had LRs &gt; 3 for either E or NE (Table 1).</a:t>
            </a:r>
            <a:r>
              <a:rPr lang="en-GB" sz="1600" dirty="0" smtClean="0">
                <a:effectLst/>
              </a:rPr>
              <a:t> </a:t>
            </a:r>
            <a:endParaRPr lang="en-US" sz="1600" dirty="0"/>
          </a:p>
        </p:txBody>
      </p:sp>
      <p:sp>
        <p:nvSpPr>
          <p:cNvPr id="7" name="Rectangle 6"/>
          <p:cNvSpPr/>
          <p:nvPr/>
        </p:nvSpPr>
        <p:spPr>
          <a:xfrm>
            <a:off x="8153400" y="12954000"/>
            <a:ext cx="6172200" cy="1754327"/>
          </a:xfrm>
          <a:prstGeom prst="rect">
            <a:avLst/>
          </a:prstGeom>
        </p:spPr>
        <p:txBody>
          <a:bodyPr wrap="square">
            <a:spAutoFit/>
          </a:bodyPr>
          <a:lstStyle/>
          <a:p>
            <a:r>
              <a:rPr lang="en-US" sz="1800" dirty="0"/>
              <a:t>Using a Bayesian approach these variables were combined sequentially in a tool which </a:t>
            </a:r>
            <a:r>
              <a:rPr lang="en-US" sz="1800" dirty="0" smtClean="0"/>
              <a:t>then produced </a:t>
            </a:r>
            <a:r>
              <a:rPr lang="en-US" sz="1800" dirty="0"/>
              <a:t>a probability score for an episode being E.</a:t>
            </a:r>
            <a:endParaRPr lang="en-GB" sz="1800" dirty="0"/>
          </a:p>
          <a:p>
            <a:r>
              <a:rPr lang="en-US" sz="1800" dirty="0"/>
              <a:t> </a:t>
            </a:r>
            <a:endParaRPr lang="en-GB" sz="1800" dirty="0"/>
          </a:p>
          <a:p>
            <a:r>
              <a:rPr lang="en-US" sz="1800" dirty="0"/>
              <a:t>This tool was then used to build a mobile phone </a:t>
            </a:r>
            <a:r>
              <a:rPr lang="en-US" sz="1800" dirty="0" smtClean="0"/>
              <a:t>app (</a:t>
            </a:r>
            <a:r>
              <a:rPr lang="en-US" sz="1800" dirty="0" err="1" smtClean="0"/>
              <a:t>NETprophets</a:t>
            </a:r>
            <a:r>
              <a:rPr lang="en-US" sz="1800" dirty="0" smtClean="0"/>
              <a:t>) which </a:t>
            </a:r>
            <a:r>
              <a:rPr lang="en-US" sz="1800" dirty="0"/>
              <a:t>was used to test </a:t>
            </a:r>
            <a:r>
              <a:rPr lang="en-US" sz="1800" dirty="0" smtClean="0"/>
              <a:t>a </a:t>
            </a:r>
            <a:r>
              <a:rPr lang="en-US" sz="1800" dirty="0"/>
              <a:t>larger </a:t>
            </a:r>
            <a:r>
              <a:rPr lang="en-US" sz="1800" dirty="0" smtClean="0"/>
              <a:t>population.</a:t>
            </a:r>
            <a:endParaRPr lang="en-GB" sz="1800" dirty="0"/>
          </a:p>
        </p:txBody>
      </p:sp>
      <p:sp>
        <p:nvSpPr>
          <p:cNvPr id="8" name="Rectangle 7"/>
          <p:cNvSpPr/>
          <p:nvPr/>
        </p:nvSpPr>
        <p:spPr>
          <a:xfrm>
            <a:off x="16535400" y="10287000"/>
            <a:ext cx="3288055" cy="646331"/>
          </a:xfrm>
          <a:prstGeom prst="rect">
            <a:avLst/>
          </a:prstGeom>
        </p:spPr>
        <p:txBody>
          <a:bodyPr wrap="none">
            <a:spAutoFit/>
          </a:bodyPr>
          <a:lstStyle/>
          <a:p>
            <a:pPr lvl="0" algn="ctr" eaLnBrk="1" hangingPunct="1">
              <a:spcBef>
                <a:spcPct val="50000"/>
              </a:spcBef>
            </a:pPr>
            <a:r>
              <a:rPr lang="en-US" sz="3600" b="1" dirty="0" smtClean="0">
                <a:solidFill>
                  <a:srgbClr val="152B60"/>
                </a:solidFill>
              </a:rPr>
              <a:t>CONCLUSION</a:t>
            </a:r>
            <a:endParaRPr lang="en-US" sz="2800" b="1" dirty="0">
              <a:solidFill>
                <a:srgbClr val="333399"/>
              </a:solidFill>
            </a:endParaRPr>
          </a:p>
        </p:txBody>
      </p:sp>
      <p:sp>
        <p:nvSpPr>
          <p:cNvPr id="47" name="Line 43"/>
          <p:cNvSpPr>
            <a:spLocks noChangeShapeType="1"/>
          </p:cNvSpPr>
          <p:nvPr/>
        </p:nvSpPr>
        <p:spPr bwMode="auto">
          <a:xfrm>
            <a:off x="15240000" y="10896600"/>
            <a:ext cx="5994400" cy="0"/>
          </a:xfrm>
          <a:prstGeom prst="line">
            <a:avLst/>
          </a:prstGeom>
          <a:noFill/>
          <a:ln w="127000">
            <a:solidFill>
              <a:srgbClr val="152B6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 name="Rectangle 8"/>
          <p:cNvSpPr/>
          <p:nvPr/>
        </p:nvSpPr>
        <p:spPr>
          <a:xfrm>
            <a:off x="15163800" y="11125200"/>
            <a:ext cx="6248400" cy="3754874"/>
          </a:xfrm>
          <a:prstGeom prst="rect">
            <a:avLst/>
          </a:prstGeom>
        </p:spPr>
        <p:txBody>
          <a:bodyPr wrap="square">
            <a:spAutoFit/>
          </a:bodyPr>
          <a:lstStyle/>
          <a:p>
            <a:r>
              <a:rPr lang="en-US" sz="1400" dirty="0"/>
              <a:t>An evidence-based tool has been devised with which non-doctors can diagnose epilepsy. </a:t>
            </a:r>
            <a:endParaRPr lang="en-GB" sz="1400" dirty="0"/>
          </a:p>
          <a:p>
            <a:r>
              <a:rPr lang="en-US" sz="1400" dirty="0"/>
              <a:t> </a:t>
            </a:r>
            <a:endParaRPr lang="en-GB" sz="1400" dirty="0"/>
          </a:p>
          <a:p>
            <a:r>
              <a:rPr lang="en-US" sz="1400" dirty="0"/>
              <a:t>A probability score over 90 diagnoses epilepsy with 100 % specificity and 88% sensitivity.</a:t>
            </a:r>
            <a:endParaRPr lang="en-GB" sz="1400" dirty="0"/>
          </a:p>
          <a:p>
            <a:r>
              <a:rPr lang="en-US" sz="1400" dirty="0"/>
              <a:t> </a:t>
            </a:r>
            <a:endParaRPr lang="en-GB" sz="1400" dirty="0"/>
          </a:p>
          <a:p>
            <a:r>
              <a:rPr lang="en-US" sz="1400" dirty="0"/>
              <a:t>For patients with E and NE </a:t>
            </a:r>
            <a:r>
              <a:rPr lang="en-US" sz="1400" dirty="0" smtClean="0"/>
              <a:t>combined, </a:t>
            </a:r>
            <a:r>
              <a:rPr lang="en-US" sz="1400" dirty="0"/>
              <a:t>the tool diagnosed 99% correctly</a:t>
            </a:r>
            <a:endParaRPr lang="en-GB" sz="1400" dirty="0"/>
          </a:p>
          <a:p>
            <a:r>
              <a:rPr lang="en-US" sz="1400" dirty="0"/>
              <a:t> </a:t>
            </a:r>
            <a:endParaRPr lang="en-GB" sz="1400" dirty="0"/>
          </a:p>
          <a:p>
            <a:r>
              <a:rPr lang="en-US" sz="1400" dirty="0"/>
              <a:t>Only 14% of the total population had probability scores in the uncertain range.</a:t>
            </a:r>
            <a:endParaRPr lang="en-GB" sz="1400" dirty="0"/>
          </a:p>
          <a:p>
            <a:r>
              <a:rPr lang="en-US" sz="1400" dirty="0"/>
              <a:t> </a:t>
            </a:r>
            <a:endParaRPr lang="en-GB" sz="1400" dirty="0"/>
          </a:p>
          <a:p>
            <a:r>
              <a:rPr lang="en-US" sz="1400" dirty="0"/>
              <a:t>As a phone app the tool is easy to use (usually&lt; 5 minutes) and requires little training.</a:t>
            </a:r>
            <a:endParaRPr lang="en-GB" sz="1400" dirty="0"/>
          </a:p>
          <a:p>
            <a:r>
              <a:rPr lang="en-US" sz="1400" dirty="0"/>
              <a:t> </a:t>
            </a:r>
            <a:endParaRPr lang="en-GB" sz="1400" dirty="0"/>
          </a:p>
          <a:p>
            <a:r>
              <a:rPr lang="en-US" sz="1400" dirty="0"/>
              <a:t>The tool has the potential to make a contribution to narrowing the epilepsy treatment gap in poorer countries</a:t>
            </a:r>
            <a:endParaRPr lang="en-GB" sz="1400" dirty="0"/>
          </a:p>
          <a:p>
            <a:r>
              <a:rPr lang="en-US" sz="1400" dirty="0"/>
              <a:t> </a:t>
            </a:r>
            <a:endParaRPr lang="en-GB" sz="1400" dirty="0"/>
          </a:p>
        </p:txBody>
      </p:sp>
      <p:sp>
        <p:nvSpPr>
          <p:cNvPr id="10" name="Rectangle 9"/>
          <p:cNvSpPr/>
          <p:nvPr/>
        </p:nvSpPr>
        <p:spPr>
          <a:xfrm>
            <a:off x="15087600" y="9829800"/>
            <a:ext cx="5962878" cy="307777"/>
          </a:xfrm>
          <a:prstGeom prst="rect">
            <a:avLst/>
          </a:prstGeom>
        </p:spPr>
        <p:txBody>
          <a:bodyPr wrap="none">
            <a:spAutoFit/>
          </a:bodyPr>
          <a:lstStyle/>
          <a:p>
            <a:r>
              <a:rPr lang="en-US" sz="1400" dirty="0">
                <a:solidFill>
                  <a:srgbClr val="FF0000"/>
                </a:solidFill>
              </a:rPr>
              <a:t>Probability scores for 132 individual patients by type of clinical diagnosis</a:t>
            </a:r>
            <a:r>
              <a:rPr lang="en-US" sz="1400" dirty="0"/>
              <a:t>.</a:t>
            </a:r>
            <a:endParaRPr lang="en-GB" sz="1400" dirty="0"/>
          </a:p>
        </p:txBody>
      </p:sp>
      <p:pic>
        <p:nvPicPr>
          <p:cNvPr id="11" name="Picture 10"/>
          <p:cNvPicPr>
            <a:picLocks noChangeAspect="1"/>
          </p:cNvPicPr>
          <p:nvPr/>
        </p:nvPicPr>
        <p:blipFill>
          <a:blip r:embed="rId4"/>
          <a:stretch>
            <a:fillRect/>
          </a:stretch>
        </p:blipFill>
        <p:spPr>
          <a:xfrm>
            <a:off x="11125200" y="15621000"/>
            <a:ext cx="3701762" cy="685800"/>
          </a:xfrm>
          <a:prstGeom prst="rect">
            <a:avLst/>
          </a:prstGeom>
        </p:spPr>
      </p:pic>
      <p:sp>
        <p:nvSpPr>
          <p:cNvPr id="12" name="Rectangle 11"/>
          <p:cNvSpPr/>
          <p:nvPr/>
        </p:nvSpPr>
        <p:spPr>
          <a:xfrm>
            <a:off x="15468600" y="15544800"/>
            <a:ext cx="2667000" cy="707886"/>
          </a:xfrm>
          <a:prstGeom prst="rect">
            <a:avLst/>
          </a:prstGeom>
        </p:spPr>
        <p:txBody>
          <a:bodyPr wrap="square">
            <a:spAutoFit/>
          </a:bodyPr>
          <a:lstStyle/>
          <a:p>
            <a:r>
              <a:rPr lang="en-US" sz="2000" dirty="0">
                <a:solidFill>
                  <a:schemeClr val="bg1"/>
                </a:solidFill>
              </a:rPr>
              <a:t>For more information:</a:t>
            </a:r>
            <a:endParaRPr lang="en-GB" sz="2000" dirty="0">
              <a:solidFill>
                <a:schemeClr val="bg1"/>
              </a:solidFill>
            </a:endParaRPr>
          </a:p>
          <a:p>
            <a:r>
              <a:rPr lang="en-US" sz="2000" dirty="0" err="1">
                <a:solidFill>
                  <a:srgbClr val="FFA90D"/>
                </a:solidFill>
              </a:rPr>
              <a:t>www.epilepsyapp.org</a:t>
            </a:r>
            <a:r>
              <a:rPr lang="en-GB" sz="2000" dirty="0">
                <a:solidFill>
                  <a:schemeClr val="bg1"/>
                </a:solidFill>
              </a:rPr>
              <a:t> </a:t>
            </a:r>
            <a:endParaRPr lang="en-US" sz="200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AAN_poster">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AAN_poster.potx</Template>
  <TotalTime>1074</TotalTime>
  <Words>384</Words>
  <Application>Microsoft Macintosh PowerPoint</Application>
  <PresentationFormat>Custom</PresentationFormat>
  <Paragraphs>86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AAN_poster</vt:lpstr>
      <vt:lpstr>Poster Title </vt:lpstr>
    </vt:vector>
  </TitlesOfParts>
  <Company>Software Administrator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Title </dc:title>
  <dc:creator>Software Administrator</dc:creator>
  <cp:lastModifiedBy>Victor Patterson</cp:lastModifiedBy>
  <cp:revision>41</cp:revision>
  <dcterms:created xsi:type="dcterms:W3CDTF">2007-05-02T19:20:29Z</dcterms:created>
  <dcterms:modified xsi:type="dcterms:W3CDTF">2014-04-22T10:39:15Z</dcterms:modified>
</cp:coreProperties>
</file>